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revisionInfo.xml" ContentType="application/vnd.ms-powerpoint.revisioninfo+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2"/>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 id="336" r:id="rId88"/>
    <p:sldId id="337" r:id="rId89"/>
    <p:sldId id="338" r:id="rId90"/>
    <p:sldId id="339" r:id="rId91"/>
    <p:sldId id="340" r:id="rId92"/>
    <p:sldId id="341" r:id="rId93"/>
    <p:sldId id="342" r:id="rId94"/>
    <p:sldId id="343" r:id="rId95"/>
    <p:sldId id="344" r:id="rId96"/>
    <p:sldId id="345" r:id="rId97"/>
    <p:sldId id="346" r:id="rId98"/>
    <p:sldId id="347" r:id="rId99"/>
    <p:sldId id="348" r:id="rId100"/>
    <p:sldId id="349" r:id="rId101"/>
    <p:sldId id="350" r:id="rId102"/>
    <p:sldId id="351" r:id="rId103"/>
    <p:sldId id="352" r:id="rId104"/>
    <p:sldId id="353" r:id="rId105"/>
    <p:sldId id="354" r:id="rId106"/>
    <p:sldId id="355" r:id="rId107"/>
    <p:sldId id="356" r:id="rId108"/>
    <p:sldId id="357" r:id="rId109"/>
    <p:sldId id="358" r:id="rId110"/>
    <p:sldId id="359" r:id="rId111"/>
    <p:sldId id="360" r:id="rId112"/>
    <p:sldId id="361" r:id="rId113"/>
    <p:sldId id="362" r:id="rId114"/>
    <p:sldId id="363" r:id="rId115"/>
    <p:sldId id="364" r:id="rId116"/>
    <p:sldId id="365" r:id="rId117"/>
    <p:sldId id="366" r:id="rId118"/>
    <p:sldId id="367" r:id="rId119"/>
    <p:sldId id="368" r:id="rId120"/>
    <p:sldId id="369" r:id="rId121"/>
    <p:sldId id="370" r:id="rId122"/>
    <p:sldId id="371" r:id="rId123"/>
    <p:sldId id="372" r:id="rId124"/>
    <p:sldId id="373" r:id="rId125"/>
    <p:sldId id="374" r:id="rId126"/>
    <p:sldId id="375" r:id="rId127"/>
    <p:sldId id="376" r:id="rId128"/>
    <p:sldId id="377" r:id="rId129"/>
    <p:sldId id="378" r:id="rId130"/>
    <p:sldId id="379" r:id="rId131"/>
    <p:sldId id="380" r:id="rId132"/>
    <p:sldId id="381" r:id="rId133"/>
    <p:sldId id="382" r:id="rId134"/>
    <p:sldId id="383" r:id="rId135"/>
    <p:sldId id="384" r:id="rId136"/>
    <p:sldId id="385" r:id="rId137"/>
    <p:sldId id="386" r:id="rId138"/>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BC5BA"/>
    <a:srgbClr val="3E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F4C6DC6-E36B-5E4D-A606-998F296D4EAD}" v="3" dt="2024-01-02T18:56:48.75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351"/>
    <p:restoredTop sz="96301"/>
  </p:normalViewPr>
  <p:slideViewPr>
    <p:cSldViewPr snapToGrid="0">
      <p:cViewPr varScale="1">
        <p:scale>
          <a:sx n="163" d="100"/>
          <a:sy n="163" d="100"/>
        </p:scale>
        <p:origin x="912" y="176"/>
      </p:cViewPr>
      <p:guideLst/>
    </p:cSldViewPr>
  </p:slid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10" Type="http://schemas.openxmlformats.org/officeDocument/2006/relationships/slide" Target="slides/slide3.xml"/><Relationship Id="rId100" Type="http://schemas.openxmlformats.org/officeDocument/2006/relationships/slide" Target="slides/slide93.xml"/><Relationship Id="rId101" Type="http://schemas.openxmlformats.org/officeDocument/2006/relationships/slide" Target="slides/slide94.xml"/><Relationship Id="rId102" Type="http://schemas.openxmlformats.org/officeDocument/2006/relationships/slide" Target="slides/slide95.xml"/><Relationship Id="rId103" Type="http://schemas.openxmlformats.org/officeDocument/2006/relationships/slide" Target="slides/slide96.xml"/><Relationship Id="rId104" Type="http://schemas.openxmlformats.org/officeDocument/2006/relationships/slide" Target="slides/slide97.xml"/><Relationship Id="rId105" Type="http://schemas.openxmlformats.org/officeDocument/2006/relationships/slide" Target="slides/slide98.xml"/><Relationship Id="rId106" Type="http://schemas.openxmlformats.org/officeDocument/2006/relationships/slide" Target="slides/slide99.xml"/><Relationship Id="rId107" Type="http://schemas.openxmlformats.org/officeDocument/2006/relationships/slide" Target="slides/slide100.xml"/><Relationship Id="rId108" Type="http://schemas.openxmlformats.org/officeDocument/2006/relationships/slide" Target="slides/slide101.xml"/><Relationship Id="rId109" Type="http://schemas.openxmlformats.org/officeDocument/2006/relationships/slide" Target="slides/slide102.xml"/><Relationship Id="rId11" Type="http://schemas.openxmlformats.org/officeDocument/2006/relationships/slide" Target="slides/slide4.xml"/><Relationship Id="rId110" Type="http://schemas.openxmlformats.org/officeDocument/2006/relationships/slide" Target="slides/slide103.xml"/><Relationship Id="rId111" Type="http://schemas.openxmlformats.org/officeDocument/2006/relationships/slide" Target="slides/slide104.xml"/><Relationship Id="rId112" Type="http://schemas.openxmlformats.org/officeDocument/2006/relationships/slide" Target="slides/slide105.xml"/><Relationship Id="rId113" Type="http://schemas.openxmlformats.org/officeDocument/2006/relationships/slide" Target="slides/slide106.xml"/><Relationship Id="rId114" Type="http://schemas.openxmlformats.org/officeDocument/2006/relationships/slide" Target="slides/slide107.xml"/><Relationship Id="rId115" Type="http://schemas.openxmlformats.org/officeDocument/2006/relationships/slide" Target="slides/slide108.xml"/><Relationship Id="rId116" Type="http://schemas.openxmlformats.org/officeDocument/2006/relationships/slide" Target="slides/slide109.xml"/><Relationship Id="rId117" Type="http://schemas.openxmlformats.org/officeDocument/2006/relationships/slide" Target="slides/slide110.xml"/><Relationship Id="rId118" Type="http://schemas.openxmlformats.org/officeDocument/2006/relationships/slide" Target="slides/slide111.xml"/><Relationship Id="rId119" Type="http://schemas.openxmlformats.org/officeDocument/2006/relationships/slide" Target="slides/slide112.xml"/><Relationship Id="rId12" Type="http://schemas.openxmlformats.org/officeDocument/2006/relationships/slide" Target="slides/slide5.xml"/><Relationship Id="rId120" Type="http://schemas.openxmlformats.org/officeDocument/2006/relationships/slide" Target="slides/slide113.xml"/><Relationship Id="rId121" Type="http://schemas.openxmlformats.org/officeDocument/2006/relationships/slide" Target="slides/slide114.xml"/><Relationship Id="rId122" Type="http://schemas.openxmlformats.org/officeDocument/2006/relationships/slide" Target="slides/slide115.xml"/><Relationship Id="rId123" Type="http://schemas.openxmlformats.org/officeDocument/2006/relationships/slide" Target="slides/slide116.xml"/><Relationship Id="rId124" Type="http://schemas.openxmlformats.org/officeDocument/2006/relationships/slide" Target="slides/slide117.xml"/><Relationship Id="rId125" Type="http://schemas.openxmlformats.org/officeDocument/2006/relationships/slide" Target="slides/slide118.xml"/><Relationship Id="rId126" Type="http://schemas.openxmlformats.org/officeDocument/2006/relationships/slide" Target="slides/slide119.xml"/><Relationship Id="rId127" Type="http://schemas.openxmlformats.org/officeDocument/2006/relationships/slide" Target="slides/slide120.xml"/><Relationship Id="rId128" Type="http://schemas.openxmlformats.org/officeDocument/2006/relationships/slide" Target="slides/slide121.xml"/><Relationship Id="rId129" Type="http://schemas.openxmlformats.org/officeDocument/2006/relationships/slide" Target="slides/slide122.xml"/><Relationship Id="rId13" Type="http://schemas.openxmlformats.org/officeDocument/2006/relationships/slide" Target="slides/slide6.xml"/><Relationship Id="rId130" Type="http://schemas.openxmlformats.org/officeDocument/2006/relationships/slide" Target="slides/slide123.xml"/><Relationship Id="rId131" Type="http://schemas.openxmlformats.org/officeDocument/2006/relationships/slide" Target="slides/slide124.xml"/><Relationship Id="rId132" Type="http://schemas.openxmlformats.org/officeDocument/2006/relationships/slide" Target="slides/slide125.xml"/><Relationship Id="rId133" Type="http://schemas.openxmlformats.org/officeDocument/2006/relationships/slide" Target="slides/slide126.xml"/><Relationship Id="rId134" Type="http://schemas.openxmlformats.org/officeDocument/2006/relationships/slide" Target="slides/slide127.xml"/><Relationship Id="rId135" Type="http://schemas.openxmlformats.org/officeDocument/2006/relationships/slide" Target="slides/slide128.xml"/><Relationship Id="rId136" Type="http://schemas.openxmlformats.org/officeDocument/2006/relationships/slide" Target="slides/slide129.xml"/><Relationship Id="rId137" Type="http://schemas.openxmlformats.org/officeDocument/2006/relationships/slide" Target="slides/slide130.xml"/><Relationship Id="rId138" Type="http://schemas.openxmlformats.org/officeDocument/2006/relationships/slide" Target="slides/slide131.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 Type="http://schemas.openxmlformats.org/officeDocument/2006/relationships/notesMaster" Target="notesMasters/notesMaster1.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 Type="http://schemas.openxmlformats.org/officeDocument/2006/relationships/presProps" Target="presProps.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 Type="http://schemas.openxmlformats.org/officeDocument/2006/relationships/viewProps" Target="viewProps.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 Type="http://schemas.openxmlformats.org/officeDocument/2006/relationships/theme" Target="theme/theme1.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6" Type="http://schemas.openxmlformats.org/officeDocument/2006/relationships/tableStyles" Target="tableStyles.xml"/><Relationship Id="rId60" Type="http://schemas.openxmlformats.org/officeDocument/2006/relationships/slide" Target="slides/slide53.xml"/><Relationship Id="rId61" Type="http://schemas.openxmlformats.org/officeDocument/2006/relationships/slide" Target="slides/slide54.xml"/><Relationship Id="rId62" Type="http://schemas.openxmlformats.org/officeDocument/2006/relationships/slide" Target="slides/slide55.xml"/><Relationship Id="rId63" Type="http://schemas.openxmlformats.org/officeDocument/2006/relationships/slide" Target="slides/slide56.xml"/><Relationship Id="rId64" Type="http://schemas.openxmlformats.org/officeDocument/2006/relationships/slide" Target="slides/slide57.xml"/><Relationship Id="rId65" Type="http://schemas.openxmlformats.org/officeDocument/2006/relationships/slide" Target="slides/slide58.xml"/><Relationship Id="rId66" Type="http://schemas.openxmlformats.org/officeDocument/2006/relationships/slide" Target="slides/slide59.xml"/><Relationship Id="rId67" Type="http://schemas.openxmlformats.org/officeDocument/2006/relationships/slide" Target="slides/slide60.xml"/><Relationship Id="rId68" Type="http://schemas.openxmlformats.org/officeDocument/2006/relationships/slide" Target="slides/slide61.xml"/><Relationship Id="rId69" Type="http://schemas.openxmlformats.org/officeDocument/2006/relationships/slide" Target="slides/slide62.xml"/><Relationship Id="rId7" Type="http://schemas.microsoft.com/office/2015/10/relationships/revisionInfo" Target="revisionInfo.xml"/><Relationship Id="rId70" Type="http://schemas.openxmlformats.org/officeDocument/2006/relationships/slide" Target="slides/slide63.xml"/><Relationship Id="rId71" Type="http://schemas.openxmlformats.org/officeDocument/2006/relationships/slide" Target="slides/slide64.xml"/><Relationship Id="rId72" Type="http://schemas.openxmlformats.org/officeDocument/2006/relationships/slide" Target="slides/slide65.xml"/><Relationship Id="rId73" Type="http://schemas.openxmlformats.org/officeDocument/2006/relationships/slide" Target="slides/slide66.xml"/><Relationship Id="rId74" Type="http://schemas.openxmlformats.org/officeDocument/2006/relationships/slide" Target="slides/slide67.xml"/><Relationship Id="rId75" Type="http://schemas.openxmlformats.org/officeDocument/2006/relationships/slide" Target="slides/slide68.xml"/><Relationship Id="rId76" Type="http://schemas.openxmlformats.org/officeDocument/2006/relationships/slide" Target="slides/slide69.xml"/><Relationship Id="rId77" Type="http://schemas.openxmlformats.org/officeDocument/2006/relationships/slide" Target="slides/slide70.xml"/><Relationship Id="rId78" Type="http://schemas.openxmlformats.org/officeDocument/2006/relationships/slide" Target="slides/slide71.xml"/><Relationship Id="rId79" Type="http://schemas.openxmlformats.org/officeDocument/2006/relationships/slide" Target="slides/slide72.xml"/><Relationship Id="rId8" Type="http://schemas.openxmlformats.org/officeDocument/2006/relationships/slide" Target="slides/slide1.xml"/><Relationship Id="rId80" Type="http://schemas.openxmlformats.org/officeDocument/2006/relationships/slide" Target="slides/slide73.xml"/><Relationship Id="rId81" Type="http://schemas.openxmlformats.org/officeDocument/2006/relationships/slide" Target="slides/slide74.xml"/><Relationship Id="rId82" Type="http://schemas.openxmlformats.org/officeDocument/2006/relationships/slide" Target="slides/slide75.xml"/><Relationship Id="rId83" Type="http://schemas.openxmlformats.org/officeDocument/2006/relationships/slide" Target="slides/slide76.xml"/><Relationship Id="rId84" Type="http://schemas.openxmlformats.org/officeDocument/2006/relationships/slide" Target="slides/slide77.xml"/><Relationship Id="rId85" Type="http://schemas.openxmlformats.org/officeDocument/2006/relationships/slide" Target="slides/slide78.xml"/><Relationship Id="rId86" Type="http://schemas.openxmlformats.org/officeDocument/2006/relationships/slide" Target="slides/slide79.xml"/><Relationship Id="rId87" Type="http://schemas.openxmlformats.org/officeDocument/2006/relationships/slide" Target="slides/slide80.xml"/><Relationship Id="rId88" Type="http://schemas.openxmlformats.org/officeDocument/2006/relationships/slide" Target="slides/slide81.xml"/><Relationship Id="rId89" Type="http://schemas.openxmlformats.org/officeDocument/2006/relationships/slide" Target="slides/slide82.xml"/><Relationship Id="rId9" Type="http://schemas.openxmlformats.org/officeDocument/2006/relationships/slide" Target="slides/slide2.xml"/><Relationship Id="rId90" Type="http://schemas.openxmlformats.org/officeDocument/2006/relationships/slide" Target="slides/slide83.xml"/><Relationship Id="rId91" Type="http://schemas.openxmlformats.org/officeDocument/2006/relationships/slide" Target="slides/slide84.xml"/><Relationship Id="rId92" Type="http://schemas.openxmlformats.org/officeDocument/2006/relationships/slide" Target="slides/slide85.xml"/><Relationship Id="rId93" Type="http://schemas.openxmlformats.org/officeDocument/2006/relationships/slide" Target="slides/slide86.xml"/><Relationship Id="rId94" Type="http://schemas.openxmlformats.org/officeDocument/2006/relationships/slide" Target="slides/slide87.xml"/><Relationship Id="rId95" Type="http://schemas.openxmlformats.org/officeDocument/2006/relationships/slide" Target="slides/slide88.xml"/><Relationship Id="rId96" Type="http://schemas.openxmlformats.org/officeDocument/2006/relationships/slide" Target="slides/slide89.xml"/><Relationship Id="rId97" Type="http://schemas.openxmlformats.org/officeDocument/2006/relationships/slide" Target="slides/slide90.xml"/><Relationship Id="rId98" Type="http://schemas.openxmlformats.org/officeDocument/2006/relationships/slide" Target="slides/slide91.xml"/><Relationship Id="rId99" Type="http://schemas.openxmlformats.org/officeDocument/2006/relationships/slide" Target="slides/slide9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7876770-268F-694A-B866-90DB61AC63D0}" type="datetimeFigureOut">
              <a:rPr lang="en-US" smtClean="0"/>
              <a:t>4/8/25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427D451-2907-3746-AAFC-B3DC31D594DC}" type="slidenum">
              <a:rPr lang="en-US" smtClean="0"/>
              <a:t>‹#›</a:t>
            </a:fld>
            <a:endParaRPr lang="en-US"/>
          </a:p>
        </p:txBody>
      </p:sp>
    </p:spTree>
    <p:extLst>
      <p:ext uri="{BB962C8B-B14F-4D97-AF65-F5344CB8AC3E}">
        <p14:creationId xmlns:p14="http://schemas.microsoft.com/office/powerpoint/2010/main" val="2239854352"/>
      </p:ext>
    </p:extLst>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7_Content Slide (2-Col)">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273845"/>
            <a:ext cx="7886700" cy="369336"/>
          </a:xfrm>
          <a:prstGeom prst="rect">
            <a:avLst/>
          </a:prstGeom>
        </p:spPr>
        <p:txBody>
          <a:bodyPr/>
          <a:lstStyle>
            <a:lvl1pPr algn="ctr">
              <a:defRPr sz="2000" b="1" i="0">
                <a:solidFill>
                  <a:schemeClr val="tx2"/>
                </a:solidFill>
                <a:latin typeface="Avenir Black" panose="02000503020000020003" pitchFamily="2" charset="0"/>
                <a:ea typeface="Open Sans Light" panose="020B0306030504020204" pitchFamily="34" charset="0"/>
                <a:cs typeface="Open Sans Light" panose="020B0306030504020204" pitchFamily="34" charset="0"/>
              </a:defRPr>
            </a:lvl1pPr>
          </a:lstStyle>
          <a:p>
            <a:r>
              <a:rPr lang="en-US" dirty="0"/>
              <a:t>Click To Edit Master Title Style</a:t>
            </a:r>
          </a:p>
        </p:txBody>
      </p:sp>
      <p:sp>
        <p:nvSpPr>
          <p:cNvPr id="3" name="Content Placeholder 2"/>
          <p:cNvSpPr>
            <a:spLocks noGrp="1"/>
          </p:cNvSpPr>
          <p:nvPr>
            <p:ph sz="half" idx="1"/>
          </p:nvPr>
        </p:nvSpPr>
        <p:spPr>
          <a:xfrm>
            <a:off x="628650" y="717491"/>
            <a:ext cx="3886200" cy="3504526"/>
          </a:xfrm>
          <a:prstGeom prst="rect">
            <a:avLst/>
          </a:prstGeom>
        </p:spPr>
        <p:txBody>
          <a:bodyPr/>
          <a:lstStyle>
            <a:lvl1pPr marL="0" indent="0">
              <a:lnSpc>
                <a:spcPct val="100000"/>
              </a:lnSpc>
              <a:spcBef>
                <a:spcPts val="0"/>
              </a:spcBef>
              <a:buClr>
                <a:schemeClr val="tx1"/>
              </a:buClr>
              <a:buNone/>
              <a:defRPr sz="1100">
                <a:solidFill>
                  <a:schemeClr val="accent6"/>
                </a:solidFill>
                <a:latin typeface="Avenir Book" panose="02000503020000020003" pitchFamily="2" charset="0"/>
                <a:ea typeface="Open Sans" panose="020B0606030504020204" pitchFamily="34" charset="0"/>
                <a:cs typeface="Open Sans" panose="020B0606030504020204" pitchFamily="34" charset="0"/>
              </a:defRPr>
            </a:lvl1pPr>
            <a:lvl2pPr marL="342986" indent="0">
              <a:lnSpc>
                <a:spcPct val="100000"/>
              </a:lnSpc>
              <a:spcBef>
                <a:spcPts val="0"/>
              </a:spcBef>
              <a:buClr>
                <a:schemeClr val="tx1"/>
              </a:buClr>
              <a:buNone/>
              <a:defRPr sz="1100">
                <a:solidFill>
                  <a:schemeClr val="accent6"/>
                </a:solidFill>
                <a:latin typeface="Avenir Book" panose="02000503020000020003" pitchFamily="2" charset="0"/>
                <a:ea typeface="Open Sans" panose="020B0606030504020204" pitchFamily="34" charset="0"/>
                <a:cs typeface="Open Sans" panose="020B0606030504020204" pitchFamily="34" charset="0"/>
              </a:defRPr>
            </a:lvl2pPr>
            <a:lvl3pPr marL="685972" indent="0">
              <a:lnSpc>
                <a:spcPct val="100000"/>
              </a:lnSpc>
              <a:spcBef>
                <a:spcPts val="0"/>
              </a:spcBef>
              <a:buClr>
                <a:schemeClr val="tx1"/>
              </a:buClr>
              <a:buNone/>
              <a:defRPr sz="1100">
                <a:solidFill>
                  <a:schemeClr val="accent6"/>
                </a:solidFill>
                <a:latin typeface="Avenir Book" panose="02000503020000020003" pitchFamily="2" charset="0"/>
                <a:ea typeface="Open Sans" panose="020B0606030504020204" pitchFamily="34" charset="0"/>
                <a:cs typeface="Open Sans" panose="020B0606030504020204" pitchFamily="34" charset="0"/>
              </a:defRPr>
            </a:lvl3pPr>
            <a:lvl4pPr marL="1028958" indent="0">
              <a:lnSpc>
                <a:spcPct val="100000"/>
              </a:lnSpc>
              <a:spcBef>
                <a:spcPts val="0"/>
              </a:spcBef>
              <a:buClr>
                <a:schemeClr val="tx1"/>
              </a:buClr>
              <a:buNone/>
              <a:defRPr sz="1100">
                <a:solidFill>
                  <a:schemeClr val="accent6"/>
                </a:solidFill>
                <a:latin typeface="Avenir Book" panose="02000503020000020003" pitchFamily="2" charset="0"/>
                <a:ea typeface="Open Sans" panose="020B0606030504020204" pitchFamily="34" charset="0"/>
                <a:cs typeface="Open Sans" panose="020B0606030504020204" pitchFamily="34" charset="0"/>
              </a:defRPr>
            </a:lvl4pPr>
            <a:lvl5pPr marL="1371944" indent="0">
              <a:lnSpc>
                <a:spcPct val="100000"/>
              </a:lnSpc>
              <a:spcBef>
                <a:spcPts val="0"/>
              </a:spcBef>
              <a:buClr>
                <a:schemeClr val="tx1"/>
              </a:buClr>
              <a:buNone/>
              <a:defRPr sz="1100">
                <a:solidFill>
                  <a:schemeClr val="accent6"/>
                </a:solidFill>
                <a:latin typeface="Avenir Book" panose="02000503020000020003" pitchFamily="2" charset="0"/>
                <a:ea typeface="Open Sans" panose="020B0606030504020204" pitchFamily="34" charset="0"/>
                <a:cs typeface="Open Sans" panose="020B0606030504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Box 4">
            <a:extLst>
              <a:ext uri="{FF2B5EF4-FFF2-40B4-BE49-F238E27FC236}">
                <a16:creationId xmlns:a16="http://schemas.microsoft.com/office/drawing/2014/main" id="{C9133F44-7B26-348C-870A-23C5F04D62FB}"/>
              </a:ext>
            </a:extLst>
          </p:cNvPr>
          <p:cNvSpPr txBox="1"/>
          <p:nvPr userDrawn="1"/>
        </p:nvSpPr>
        <p:spPr>
          <a:xfrm>
            <a:off x="5657902" y="4891627"/>
            <a:ext cx="3086100" cy="184666"/>
          </a:xfrm>
          <a:prstGeom prst="rect">
            <a:avLst/>
          </a:prstGeom>
          <a:noFill/>
        </p:spPr>
        <p:txBody>
          <a:bodyPr wrap="square" rtlCol="0">
            <a:spAutoFit/>
          </a:bodyPr>
          <a:lstStyle/>
          <a:p>
            <a:pPr marL="0" marR="0" lvl="0" indent="0" algn="r" defTabSz="914606" rtl="0" eaLnBrk="1" fontAlgn="auto" latinLnBrk="0" hangingPunct="1">
              <a:lnSpc>
                <a:spcPct val="100000"/>
              </a:lnSpc>
              <a:spcBef>
                <a:spcPts val="0"/>
              </a:spcBef>
              <a:spcAft>
                <a:spcPts val="0"/>
              </a:spcAft>
              <a:buClr>
                <a:srgbClr val="000000"/>
              </a:buClr>
              <a:buSzTx/>
              <a:buFont typeface="Arial"/>
              <a:buNone/>
              <a:tabLst/>
              <a:defRPr/>
            </a:pPr>
            <a:r>
              <a:rPr lang="en-US" sz="600" b="0" i="0" dirty="0">
                <a:solidFill>
                  <a:srgbClr val="121F37"/>
                </a:solidFill>
                <a:latin typeface="Avenir Book" panose="02000503020000020003" pitchFamily="2" charset="0"/>
                <a:ea typeface="Open Sans Light" panose="020B0306030504020204" pitchFamily="34" charset="0"/>
                <a:cs typeface="Open Sans Light" panose="020B0306030504020204" pitchFamily="34" charset="0"/>
                <a:sym typeface="Open Sans Light"/>
              </a:rPr>
              <a:t>© 2024 Egnyte Inc. </a:t>
            </a:r>
            <a:r>
              <a:rPr lang="en-US" sz="600" b="0" i="0" dirty="0">
                <a:solidFill>
                  <a:srgbClr val="0BC5BA"/>
                </a:solidFill>
                <a:latin typeface="Avenir Book" panose="02000503020000020003" pitchFamily="2" charset="0"/>
                <a:ea typeface="Open Sans Light" panose="020B0306030504020204" pitchFamily="34" charset="0"/>
                <a:cs typeface="Open Sans Light" panose="020B0306030504020204" pitchFamily="34" charset="0"/>
                <a:sym typeface="Open Sans Light"/>
              </a:rPr>
              <a:t>|</a:t>
            </a:r>
            <a:r>
              <a:rPr lang="en-US" sz="600" b="0" i="0" dirty="0">
                <a:solidFill>
                  <a:srgbClr val="121F37"/>
                </a:solidFill>
                <a:latin typeface="Avenir Book" panose="02000503020000020003" pitchFamily="2" charset="0"/>
                <a:ea typeface="Open Sans Light" panose="020B0306030504020204" pitchFamily="34" charset="0"/>
                <a:cs typeface="Open Sans Light" panose="020B0306030504020204" pitchFamily="34" charset="0"/>
                <a:sym typeface="Open Sans Light"/>
              </a:rPr>
              <a:t> All Rights Reserved</a:t>
            </a:r>
            <a:r>
              <a:rPr lang="en-US" sz="600" b="0" i="0" dirty="0">
                <a:solidFill>
                  <a:srgbClr val="0BC5BA"/>
                </a:solidFill>
                <a:latin typeface="Avenir Book" panose="02000503020000020003" pitchFamily="2" charset="0"/>
                <a:ea typeface="Open Sans Light" panose="020B0306030504020204" pitchFamily="34" charset="0"/>
                <a:cs typeface="Open Sans Light" panose="020B0306030504020204" pitchFamily="34" charset="0"/>
                <a:sym typeface="Open Sans Light"/>
              </a:rPr>
              <a:t> |</a:t>
            </a:r>
            <a:r>
              <a:rPr lang="en-US" sz="600" b="0" i="0" dirty="0">
                <a:solidFill>
                  <a:srgbClr val="121F37"/>
                </a:solidFill>
                <a:latin typeface="Avenir Book" panose="02000503020000020003" pitchFamily="2" charset="0"/>
                <a:ea typeface="Open Sans Light" panose="020B0306030504020204" pitchFamily="34" charset="0"/>
                <a:cs typeface="Open Sans Light" panose="020B0306030504020204" pitchFamily="34" charset="0"/>
                <a:sym typeface="Open Sans Light"/>
              </a:rPr>
              <a:t> Confidential </a:t>
            </a:r>
            <a:r>
              <a:rPr lang="en-US" sz="600" b="0" i="0" dirty="0">
                <a:solidFill>
                  <a:srgbClr val="0BC5BA"/>
                </a:solidFill>
                <a:latin typeface="Avenir Book" panose="02000503020000020003" pitchFamily="2" charset="0"/>
                <a:ea typeface="Open Sans Light" panose="020B0306030504020204" pitchFamily="34" charset="0"/>
                <a:cs typeface="Open Sans Light" panose="020B0306030504020204" pitchFamily="34" charset="0"/>
                <a:sym typeface="Open Sans Light"/>
              </a:rPr>
              <a:t>|</a:t>
            </a:r>
            <a:r>
              <a:rPr lang="en-US" sz="600" b="0" i="0" dirty="0">
                <a:solidFill>
                  <a:srgbClr val="121F37"/>
                </a:solidFill>
                <a:latin typeface="Avenir Book" panose="02000503020000020003" pitchFamily="2" charset="0"/>
                <a:ea typeface="Open Sans Light" panose="020B0306030504020204" pitchFamily="34" charset="0"/>
                <a:cs typeface="Open Sans Light" panose="020B0306030504020204" pitchFamily="34" charset="0"/>
                <a:sym typeface="Open Sans Light"/>
              </a:rPr>
              <a:t> www.egnyte.com</a:t>
            </a:r>
            <a:endParaRPr lang="en-US" sz="600" b="0" i="0" dirty="0">
              <a:solidFill>
                <a:srgbClr val="121F37"/>
              </a:solidFill>
              <a:latin typeface="Avenir Book" panose="02000503020000020003" pitchFamily="2" charset="0"/>
              <a:ea typeface="Open Sans Light" panose="020B0306030504020204" pitchFamily="34" charset="0"/>
              <a:cs typeface="Open Sans Light" panose="020B0306030504020204" pitchFamily="34" charset="0"/>
            </a:endParaRPr>
          </a:p>
        </p:txBody>
      </p:sp>
      <p:pic>
        <p:nvPicPr>
          <p:cNvPr id="6" name="Picture 5">
            <a:extLst>
              <a:ext uri="{FF2B5EF4-FFF2-40B4-BE49-F238E27FC236}">
                <a16:creationId xmlns:a16="http://schemas.microsoft.com/office/drawing/2014/main" id="{AC749ECC-0570-1C14-13F6-B326C7CE135F}"/>
              </a:ext>
            </a:extLst>
          </p:cNvPr>
          <p:cNvPicPr>
            <a:picLocks noChangeAspect="1"/>
          </p:cNvPicPr>
          <p:nvPr userDrawn="1"/>
        </p:nvPicPr>
        <p:blipFill>
          <a:blip r:embed="rId2"/>
          <a:srcRect/>
          <a:stretch/>
        </p:blipFill>
        <p:spPr>
          <a:xfrm>
            <a:off x="399999" y="4892761"/>
            <a:ext cx="487675" cy="119668"/>
          </a:xfrm>
          <a:prstGeom prst="rect">
            <a:avLst/>
          </a:prstGeom>
        </p:spPr>
      </p:pic>
      <p:cxnSp>
        <p:nvCxnSpPr>
          <p:cNvPr id="7" name="Straight Connector 6">
            <a:extLst>
              <a:ext uri="{FF2B5EF4-FFF2-40B4-BE49-F238E27FC236}">
                <a16:creationId xmlns:a16="http://schemas.microsoft.com/office/drawing/2014/main" id="{A1571B22-E9B9-F3C2-9C48-7CA5F7352515}"/>
              </a:ext>
            </a:extLst>
          </p:cNvPr>
          <p:cNvCxnSpPr>
            <a:cxnSpLocks/>
          </p:cNvCxnSpPr>
          <p:nvPr userDrawn="1"/>
        </p:nvCxnSpPr>
        <p:spPr>
          <a:xfrm>
            <a:off x="366232" y="4808288"/>
            <a:ext cx="8377770" cy="0"/>
          </a:xfrm>
          <a:prstGeom prst="line">
            <a:avLst/>
          </a:prstGeom>
          <a:ln>
            <a:solidFill>
              <a:srgbClr val="0BC5BA"/>
            </a:solidFill>
          </a:ln>
        </p:spPr>
        <p:style>
          <a:lnRef idx="1">
            <a:schemeClr val="accent1"/>
          </a:lnRef>
          <a:fillRef idx="0">
            <a:schemeClr val="accent1"/>
          </a:fillRef>
          <a:effectRef idx="0">
            <a:schemeClr val="accent1"/>
          </a:effectRef>
          <a:fontRef idx="minor">
            <a:schemeClr val="tx1"/>
          </a:fontRef>
        </p:style>
      </p:cxnSp>
      <p:sp>
        <p:nvSpPr>
          <p:cNvPr id="9" name="Picture Placeholder 8">
            <a:extLst>
              <a:ext uri="{FF2B5EF4-FFF2-40B4-BE49-F238E27FC236}">
                <a16:creationId xmlns:a16="http://schemas.microsoft.com/office/drawing/2014/main" id="{95108175-D06F-CEC5-153E-9AA4F90CF3E1}"/>
              </a:ext>
            </a:extLst>
          </p:cNvPr>
          <p:cNvSpPr>
            <a:spLocks noGrp="1"/>
          </p:cNvSpPr>
          <p:nvPr>
            <p:ph type="pic" sz="quarter" idx="10"/>
          </p:nvPr>
        </p:nvSpPr>
        <p:spPr>
          <a:xfrm>
            <a:off x="4641850" y="726519"/>
            <a:ext cx="3873500" cy="3495100"/>
          </a:xfrm>
          <a:prstGeom prst="rect">
            <a:avLst/>
          </a:prstGeom>
        </p:spPr>
        <p:txBody>
          <a:bodyPr/>
          <a:lstStyle>
            <a:lvl1pPr marL="0" indent="0">
              <a:buNone/>
              <a:defRPr/>
            </a:lvl1pPr>
          </a:lstStyle>
          <a:p>
            <a:endParaRPr lang="en-US" dirty="0"/>
          </a:p>
          <a:p>
            <a:endParaRPr lang="en-US" dirty="0"/>
          </a:p>
        </p:txBody>
      </p:sp>
      <p:sp>
        <p:nvSpPr>
          <p:cNvPr id="11" name="Text Placeholder 10">
            <a:extLst>
              <a:ext uri="{FF2B5EF4-FFF2-40B4-BE49-F238E27FC236}">
                <a16:creationId xmlns:a16="http://schemas.microsoft.com/office/drawing/2014/main" id="{46668C8E-5A19-41AF-3882-C6038031DE35}"/>
              </a:ext>
            </a:extLst>
          </p:cNvPr>
          <p:cNvSpPr>
            <a:spLocks noGrp="1"/>
          </p:cNvSpPr>
          <p:nvPr>
            <p:ph type="body" sz="quarter" idx="11"/>
          </p:nvPr>
        </p:nvSpPr>
        <p:spPr>
          <a:xfrm>
            <a:off x="887674" y="4818451"/>
            <a:ext cx="2079238" cy="268287"/>
          </a:xfrm>
          <a:prstGeom prst="rect">
            <a:avLst/>
          </a:prstGeom>
        </p:spPr>
        <p:txBody>
          <a:bodyPr/>
          <a:lstStyle>
            <a:lvl1pPr marL="0" indent="0">
              <a:buNone/>
              <a:defRPr sz="1100"/>
            </a:lvl1pPr>
            <a:lvl2pPr marL="342986" indent="0">
              <a:buNone/>
              <a:defRPr sz="1100"/>
            </a:lvl2pPr>
            <a:lvl3pPr marL="685972" indent="0">
              <a:buNone/>
              <a:defRPr sz="1100"/>
            </a:lvl3pPr>
            <a:lvl4pPr marL="1028958" indent="0">
              <a:buNone/>
              <a:defRPr sz="1100"/>
            </a:lvl4pPr>
            <a:lvl5pPr marL="1371944" indent="0">
              <a:buNone/>
              <a:defRPr sz="1100"/>
            </a:lvl5pPr>
          </a:lstStyle>
          <a:p>
            <a:pPr lvl="0"/>
            <a:r>
              <a:rPr lang="en-US" dirty="0"/>
              <a:t>Click to edit Master text styles</a:t>
            </a:r>
          </a:p>
        </p:txBody>
      </p:sp>
      <p:sp>
        <p:nvSpPr>
          <p:cNvPr id="4" name="Text Placeholder 10">
            <a:extLst>
              <a:ext uri="{FF2B5EF4-FFF2-40B4-BE49-F238E27FC236}">
                <a16:creationId xmlns:a16="http://schemas.microsoft.com/office/drawing/2014/main" id="{69C263D0-E174-F746-78F6-DDF0D92A953D}"/>
              </a:ext>
            </a:extLst>
          </p:cNvPr>
          <p:cNvSpPr>
            <a:spLocks noGrp="1"/>
          </p:cNvSpPr>
          <p:nvPr>
            <p:ph type="body" sz="quarter" idx="12" hasCustomPrompt="1"/>
          </p:nvPr>
        </p:nvSpPr>
        <p:spPr>
          <a:xfrm>
            <a:off x="2966912" y="4818450"/>
            <a:ext cx="1547938" cy="268287"/>
          </a:xfrm>
          <a:prstGeom prst="rect">
            <a:avLst/>
          </a:prstGeom>
        </p:spPr>
        <p:txBody>
          <a:bodyPr/>
          <a:lstStyle>
            <a:lvl1pPr marL="0" indent="0">
              <a:buNone/>
              <a:defRPr sz="1100"/>
            </a:lvl1pPr>
            <a:lvl2pPr marL="342986" indent="0">
              <a:buNone/>
              <a:defRPr sz="1100"/>
            </a:lvl2pPr>
            <a:lvl3pPr marL="685972" indent="0">
              <a:buNone/>
              <a:defRPr sz="1100"/>
            </a:lvl3pPr>
            <a:lvl4pPr marL="1028958" indent="0">
              <a:buNone/>
              <a:defRPr sz="1100"/>
            </a:lvl4pPr>
            <a:lvl5pPr marL="1371944" indent="0">
              <a:buNone/>
              <a:defRPr sz="1100"/>
            </a:lvl5pPr>
          </a:lstStyle>
          <a:p>
            <a:pPr lvl="0"/>
            <a:r>
              <a:rPr lang="en-US"/>
              <a:t>Jira Link</a:t>
            </a:r>
            <a:endParaRPr lang="en-US" dirty="0"/>
          </a:p>
        </p:txBody>
      </p:sp>
      <p:sp>
        <p:nvSpPr>
          <p:cNvPr id="8" name="Text Placeholder 10">
            <a:extLst>
              <a:ext uri="{FF2B5EF4-FFF2-40B4-BE49-F238E27FC236}">
                <a16:creationId xmlns:a16="http://schemas.microsoft.com/office/drawing/2014/main" id="{D05D6A60-5B1C-F178-4A9B-1945E21FF540}"/>
              </a:ext>
            </a:extLst>
          </p:cNvPr>
          <p:cNvSpPr>
            <a:spLocks noGrp="1"/>
          </p:cNvSpPr>
          <p:nvPr>
            <p:ph type="body" sz="quarter" idx="13" hasCustomPrompt="1"/>
          </p:nvPr>
        </p:nvSpPr>
        <p:spPr>
          <a:xfrm>
            <a:off x="4524377" y="4818449"/>
            <a:ext cx="1547938" cy="268287"/>
          </a:xfrm>
          <a:prstGeom prst="rect">
            <a:avLst/>
          </a:prstGeom>
        </p:spPr>
        <p:txBody>
          <a:bodyPr/>
          <a:lstStyle>
            <a:lvl1pPr marL="0" indent="0">
              <a:buNone/>
              <a:defRPr sz="1100"/>
            </a:lvl1pPr>
            <a:lvl2pPr marL="342986" indent="0">
              <a:buNone/>
              <a:defRPr sz="1100"/>
            </a:lvl2pPr>
            <a:lvl3pPr marL="685972" indent="0">
              <a:buNone/>
              <a:defRPr sz="1100"/>
            </a:lvl3pPr>
            <a:lvl4pPr marL="1028958" indent="0">
              <a:buNone/>
              <a:defRPr sz="1100"/>
            </a:lvl4pPr>
            <a:lvl5pPr marL="1371944" indent="0">
              <a:buNone/>
              <a:defRPr sz="1100"/>
            </a:lvl5pPr>
          </a:lstStyle>
          <a:p>
            <a:pPr lvl="0"/>
            <a:r>
              <a:rPr lang="en-US" dirty="0"/>
              <a:t>Requirements Link</a:t>
            </a:r>
          </a:p>
        </p:txBody>
      </p:sp>
    </p:spTree>
    <p:extLst>
      <p:ext uri="{BB962C8B-B14F-4D97-AF65-F5344CB8AC3E}">
        <p14:creationId xmlns:p14="http://schemas.microsoft.com/office/powerpoint/2010/main" val="1931914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over Page 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1" name="ConfidentialInternal">
            <a:extLst>
              <a:ext uri="{FF2B5EF4-FFF2-40B4-BE49-F238E27FC236}">
                <a16:creationId xmlns:a16="http://schemas.microsoft.com/office/drawing/2014/main" id="{B9FCC6DD-61CE-8032-8B1C-2099215EBEF3}"/>
              </a:ext>
            </a:extLst>
          </p:cNvPr>
          <p:cNvSpPr txBox="1"/>
          <p:nvPr userDrawn="1"/>
        </p:nvSpPr>
        <p:spPr>
          <a:xfrm>
            <a:off x="1309255" y="4609579"/>
            <a:ext cx="6525491" cy="121024"/>
          </a:xfrm>
          <a:prstGeom prst="rect">
            <a:avLst/>
          </a:prstGeom>
          <a:noFill/>
        </p:spPr>
        <p:txBody>
          <a:bodyPr vert="horz" wrap="none" lIns="0" tIns="0" rIns="0" bIns="0" rtlCol="0" anchor="ctr">
            <a:noAutofit/>
          </a:bodyPr>
          <a:lstStyle/>
          <a:p>
            <a:pPr algn="ctr">
              <a:lnSpc>
                <a:spcPct val="110000"/>
              </a:lnSpc>
            </a:pPr>
            <a:r>
              <a:rPr lang="en-US" sz="563" cap="all" spc="177" dirty="0">
                <a:solidFill>
                  <a:srgbClr val="FFFFFF"/>
                </a:solidFill>
                <a:latin typeface="Avenir Book" panose="02000503020000020003" pitchFamily="2" charset="0"/>
              </a:rPr>
              <a:t>@2024 Egnyte inc. | all rights reserved | confidential</a:t>
            </a:r>
          </a:p>
        </p:txBody>
      </p:sp>
      <p:grpSp>
        <p:nvGrpSpPr>
          <p:cNvPr id="23" name="Group 22">
            <a:extLst>
              <a:ext uri="{FF2B5EF4-FFF2-40B4-BE49-F238E27FC236}">
                <a16:creationId xmlns:a16="http://schemas.microsoft.com/office/drawing/2014/main" id="{6C188C9F-7A87-EEBE-CCDB-2E11C2AB33BD}"/>
              </a:ext>
            </a:extLst>
          </p:cNvPr>
          <p:cNvGrpSpPr/>
          <p:nvPr userDrawn="1"/>
        </p:nvGrpSpPr>
        <p:grpSpPr>
          <a:xfrm>
            <a:off x="713985" y="1573924"/>
            <a:ext cx="1366907" cy="330704"/>
            <a:chOff x="0" y="2345764"/>
            <a:chExt cx="14627471" cy="3538907"/>
          </a:xfrm>
        </p:grpSpPr>
        <p:sp>
          <p:nvSpPr>
            <p:cNvPr id="24" name="Freeform: Shape 3">
              <a:extLst>
                <a:ext uri="{FF2B5EF4-FFF2-40B4-BE49-F238E27FC236}">
                  <a16:creationId xmlns:a16="http://schemas.microsoft.com/office/drawing/2014/main" id="{59A30B50-E1D6-E387-D90B-EA7E20789F42}"/>
                </a:ext>
              </a:extLst>
            </p:cNvPr>
            <p:cNvSpPr/>
            <p:nvPr/>
          </p:nvSpPr>
          <p:spPr>
            <a:xfrm>
              <a:off x="0" y="3326981"/>
              <a:ext cx="14627471" cy="2334827"/>
            </a:xfrm>
            <a:custGeom>
              <a:avLst/>
              <a:gdLst>
                <a:gd name="connsiteX0" fmla="*/ 1772741 w 14627471"/>
                <a:gd name="connsiteY0" fmla="*/ 1759354 h 2334827"/>
                <a:gd name="connsiteX1" fmla="*/ 615278 w 14627471"/>
                <a:gd name="connsiteY1" fmla="*/ 1759354 h 2334827"/>
                <a:gd name="connsiteX2" fmla="*/ 615278 w 14627471"/>
                <a:gd name="connsiteY2" fmla="*/ 1403455 h 2334827"/>
                <a:gd name="connsiteX3" fmla="*/ 1642992 w 14627471"/>
                <a:gd name="connsiteY3" fmla="*/ 1403455 h 2334827"/>
                <a:gd name="connsiteX4" fmla="*/ 1689548 w 14627471"/>
                <a:gd name="connsiteY4" fmla="*/ 1356898 h 2334827"/>
                <a:gd name="connsiteX5" fmla="*/ 1689548 w 14627471"/>
                <a:gd name="connsiteY5" fmla="*/ 961136 h 2334827"/>
                <a:gd name="connsiteX6" fmla="*/ 1642992 w 14627471"/>
                <a:gd name="connsiteY6" fmla="*/ 914579 h 2334827"/>
                <a:gd name="connsiteX7" fmla="*/ 615278 w 14627471"/>
                <a:gd name="connsiteY7" fmla="*/ 914579 h 2334827"/>
                <a:gd name="connsiteX8" fmla="*/ 615278 w 14627471"/>
                <a:gd name="connsiteY8" fmla="*/ 575355 h 2334827"/>
                <a:gd name="connsiteX9" fmla="*/ 1756066 w 14627471"/>
                <a:gd name="connsiteY9" fmla="*/ 575355 h 2334827"/>
                <a:gd name="connsiteX10" fmla="*/ 1802623 w 14627471"/>
                <a:gd name="connsiteY10" fmla="*/ 528798 h 2334827"/>
                <a:gd name="connsiteX11" fmla="*/ 1802623 w 14627471"/>
                <a:gd name="connsiteY11" fmla="*/ 93113 h 2334827"/>
                <a:gd name="connsiteX12" fmla="*/ 1756066 w 14627471"/>
                <a:gd name="connsiteY12" fmla="*/ 46557 h 2334827"/>
                <a:gd name="connsiteX13" fmla="*/ 46557 w 14627471"/>
                <a:gd name="connsiteY13" fmla="*/ 46557 h 2334827"/>
                <a:gd name="connsiteX14" fmla="*/ 0 w 14627471"/>
                <a:gd name="connsiteY14" fmla="*/ 93113 h 2334827"/>
                <a:gd name="connsiteX15" fmla="*/ 0 w 14627471"/>
                <a:gd name="connsiteY15" fmla="*/ 2241715 h 2334827"/>
                <a:gd name="connsiteX16" fmla="*/ 46557 w 14627471"/>
                <a:gd name="connsiteY16" fmla="*/ 2288271 h 2334827"/>
                <a:gd name="connsiteX17" fmla="*/ 1772741 w 14627471"/>
                <a:gd name="connsiteY17" fmla="*/ 2288271 h 2334827"/>
                <a:gd name="connsiteX18" fmla="*/ 1819297 w 14627471"/>
                <a:gd name="connsiteY18" fmla="*/ 2241715 h 2334827"/>
                <a:gd name="connsiteX19" fmla="*/ 1819297 w 14627471"/>
                <a:gd name="connsiteY19" fmla="*/ 1806030 h 2334827"/>
                <a:gd name="connsiteX20" fmla="*/ 1772741 w 14627471"/>
                <a:gd name="connsiteY20" fmla="*/ 1759473 h 2334827"/>
                <a:gd name="connsiteX21" fmla="*/ 1772741 w 14627471"/>
                <a:gd name="connsiteY21" fmla="*/ 1759473 h 2334827"/>
                <a:gd name="connsiteX22" fmla="*/ 4190701 w 14627471"/>
                <a:gd name="connsiteY22" fmla="*/ 977751 h 2334827"/>
                <a:gd name="connsiteX23" fmla="*/ 3206197 w 14627471"/>
                <a:gd name="connsiteY23" fmla="*/ 977751 h 2334827"/>
                <a:gd name="connsiteX24" fmla="*/ 3206197 w 14627471"/>
                <a:gd name="connsiteY24" fmla="*/ 1433397 h 2334827"/>
                <a:gd name="connsiteX25" fmla="*/ 3648576 w 14627471"/>
                <a:gd name="connsiteY25" fmla="*/ 1433397 h 2334827"/>
                <a:gd name="connsiteX26" fmla="*/ 3648576 w 14627471"/>
                <a:gd name="connsiteY26" fmla="*/ 1702816 h 2334827"/>
                <a:gd name="connsiteX27" fmla="*/ 3645229 w 14627471"/>
                <a:gd name="connsiteY27" fmla="*/ 1709450 h 2334827"/>
                <a:gd name="connsiteX28" fmla="*/ 3289330 w 14627471"/>
                <a:gd name="connsiteY28" fmla="*/ 1799276 h 2334827"/>
                <a:gd name="connsiteX29" fmla="*/ 2680686 w 14627471"/>
                <a:gd name="connsiteY29" fmla="*/ 1177305 h 2334827"/>
                <a:gd name="connsiteX30" fmla="*/ 2680686 w 14627471"/>
                <a:gd name="connsiteY30" fmla="*/ 1170671 h 2334827"/>
                <a:gd name="connsiteX31" fmla="*/ 3252754 w 14627471"/>
                <a:gd name="connsiteY31" fmla="*/ 555393 h 2334827"/>
                <a:gd name="connsiteX32" fmla="*/ 3758304 w 14627471"/>
                <a:gd name="connsiteY32" fmla="*/ 738333 h 2334827"/>
                <a:gd name="connsiteX33" fmla="*/ 3821475 w 14627471"/>
                <a:gd name="connsiteY33" fmla="*/ 731699 h 2334827"/>
                <a:gd name="connsiteX34" fmla="*/ 4127470 w 14627471"/>
                <a:gd name="connsiteY34" fmla="*/ 362533 h 2334827"/>
                <a:gd name="connsiteX35" fmla="*/ 4120836 w 14627471"/>
                <a:gd name="connsiteY35" fmla="*/ 296015 h 2334827"/>
                <a:gd name="connsiteX36" fmla="*/ 3246120 w 14627471"/>
                <a:gd name="connsiteY36" fmla="*/ 0 h 2334827"/>
                <a:gd name="connsiteX37" fmla="*/ 2038813 w 14627471"/>
                <a:gd name="connsiteY37" fmla="*/ 1167444 h 2334827"/>
                <a:gd name="connsiteX38" fmla="*/ 2038813 w 14627471"/>
                <a:gd name="connsiteY38" fmla="*/ 1174078 h 2334827"/>
                <a:gd name="connsiteX39" fmla="*/ 3259448 w 14627471"/>
                <a:gd name="connsiteY39" fmla="*/ 2334828 h 2334827"/>
                <a:gd name="connsiteX40" fmla="*/ 4217297 w 14627471"/>
                <a:gd name="connsiteY40" fmla="*/ 2002238 h 2334827"/>
                <a:gd name="connsiteX41" fmla="*/ 4233911 w 14627471"/>
                <a:gd name="connsiteY41" fmla="*/ 1965661 h 2334827"/>
                <a:gd name="connsiteX42" fmla="*/ 4233911 w 14627471"/>
                <a:gd name="connsiteY42" fmla="*/ 1024427 h 2334827"/>
                <a:gd name="connsiteX43" fmla="*/ 4190701 w 14627471"/>
                <a:gd name="connsiteY43" fmla="*/ 977870 h 2334827"/>
                <a:gd name="connsiteX44" fmla="*/ 4190701 w 14627471"/>
                <a:gd name="connsiteY44" fmla="*/ 977870 h 2334827"/>
                <a:gd name="connsiteX45" fmla="*/ 6655218 w 14627471"/>
                <a:gd name="connsiteY45" fmla="*/ 43150 h 2334827"/>
                <a:gd name="connsiteX46" fmla="*/ 6133054 w 14627471"/>
                <a:gd name="connsiteY46" fmla="*/ 43150 h 2334827"/>
                <a:gd name="connsiteX47" fmla="*/ 6086498 w 14627471"/>
                <a:gd name="connsiteY47" fmla="*/ 89707 h 2334827"/>
                <a:gd name="connsiteX48" fmla="*/ 6086498 w 14627471"/>
                <a:gd name="connsiteY48" fmla="*/ 1227209 h 2334827"/>
                <a:gd name="connsiteX49" fmla="*/ 5178492 w 14627471"/>
                <a:gd name="connsiteY49" fmla="*/ 59765 h 2334827"/>
                <a:gd name="connsiteX50" fmla="*/ 5141916 w 14627471"/>
                <a:gd name="connsiteY50" fmla="*/ 43150 h 2334827"/>
                <a:gd name="connsiteX51" fmla="*/ 4633020 w 14627471"/>
                <a:gd name="connsiteY51" fmla="*/ 43150 h 2334827"/>
                <a:gd name="connsiteX52" fmla="*/ 4586463 w 14627471"/>
                <a:gd name="connsiteY52" fmla="*/ 89707 h 2334827"/>
                <a:gd name="connsiteX53" fmla="*/ 4586463 w 14627471"/>
                <a:gd name="connsiteY53" fmla="*/ 2238308 h 2334827"/>
                <a:gd name="connsiteX54" fmla="*/ 4633020 w 14627471"/>
                <a:gd name="connsiteY54" fmla="*/ 2284865 h 2334827"/>
                <a:gd name="connsiteX55" fmla="*/ 5155184 w 14627471"/>
                <a:gd name="connsiteY55" fmla="*/ 2284865 h 2334827"/>
                <a:gd name="connsiteX56" fmla="*/ 5201741 w 14627471"/>
                <a:gd name="connsiteY56" fmla="*/ 2238308 h 2334827"/>
                <a:gd name="connsiteX57" fmla="*/ 5201741 w 14627471"/>
                <a:gd name="connsiteY57" fmla="*/ 1054250 h 2334827"/>
                <a:gd name="connsiteX58" fmla="*/ 6146322 w 14627471"/>
                <a:gd name="connsiteY58" fmla="*/ 2268250 h 2334827"/>
                <a:gd name="connsiteX59" fmla="*/ 6182898 w 14627471"/>
                <a:gd name="connsiteY59" fmla="*/ 2284865 h 2334827"/>
                <a:gd name="connsiteX60" fmla="*/ 6658506 w 14627471"/>
                <a:gd name="connsiteY60" fmla="*/ 2284865 h 2334827"/>
                <a:gd name="connsiteX61" fmla="*/ 6705063 w 14627471"/>
                <a:gd name="connsiteY61" fmla="*/ 2238308 h 2334827"/>
                <a:gd name="connsiteX62" fmla="*/ 6705063 w 14627471"/>
                <a:gd name="connsiteY62" fmla="*/ 89767 h 2334827"/>
                <a:gd name="connsiteX63" fmla="*/ 6655159 w 14627471"/>
                <a:gd name="connsiteY63" fmla="*/ 43210 h 2334827"/>
                <a:gd name="connsiteX64" fmla="*/ 6655159 w 14627471"/>
                <a:gd name="connsiteY64" fmla="*/ 43210 h 2334827"/>
                <a:gd name="connsiteX65" fmla="*/ 12488970 w 14627471"/>
                <a:gd name="connsiteY65" fmla="*/ 43150 h 2334827"/>
                <a:gd name="connsiteX66" fmla="*/ 10616423 w 14627471"/>
                <a:gd name="connsiteY66" fmla="*/ 43150 h 2334827"/>
                <a:gd name="connsiteX67" fmla="*/ 10569866 w 14627471"/>
                <a:gd name="connsiteY67" fmla="*/ 89707 h 2334827"/>
                <a:gd name="connsiteX68" fmla="*/ 10569866 w 14627471"/>
                <a:gd name="connsiteY68" fmla="*/ 542066 h 2334827"/>
                <a:gd name="connsiteX69" fmla="*/ 10616423 w 14627471"/>
                <a:gd name="connsiteY69" fmla="*/ 588623 h 2334827"/>
                <a:gd name="connsiteX70" fmla="*/ 11241681 w 14627471"/>
                <a:gd name="connsiteY70" fmla="*/ 588623 h 2334827"/>
                <a:gd name="connsiteX71" fmla="*/ 11241681 w 14627471"/>
                <a:gd name="connsiteY71" fmla="*/ 2241655 h 2334827"/>
                <a:gd name="connsiteX72" fmla="*/ 11288238 w 14627471"/>
                <a:gd name="connsiteY72" fmla="*/ 2288212 h 2334827"/>
                <a:gd name="connsiteX73" fmla="*/ 11817096 w 14627471"/>
                <a:gd name="connsiteY73" fmla="*/ 2288212 h 2334827"/>
                <a:gd name="connsiteX74" fmla="*/ 11863653 w 14627471"/>
                <a:gd name="connsiteY74" fmla="*/ 2241655 h 2334827"/>
                <a:gd name="connsiteX75" fmla="*/ 11863653 w 14627471"/>
                <a:gd name="connsiteY75" fmla="*/ 595316 h 2334827"/>
                <a:gd name="connsiteX76" fmla="*/ 11870287 w 14627471"/>
                <a:gd name="connsiteY76" fmla="*/ 588682 h 2334827"/>
                <a:gd name="connsiteX77" fmla="*/ 12488911 w 14627471"/>
                <a:gd name="connsiteY77" fmla="*/ 588682 h 2334827"/>
                <a:gd name="connsiteX78" fmla="*/ 12535468 w 14627471"/>
                <a:gd name="connsiteY78" fmla="*/ 542126 h 2334827"/>
                <a:gd name="connsiteX79" fmla="*/ 12535468 w 14627471"/>
                <a:gd name="connsiteY79" fmla="*/ 89767 h 2334827"/>
                <a:gd name="connsiteX80" fmla="*/ 12488911 w 14627471"/>
                <a:gd name="connsiteY80" fmla="*/ 43210 h 2334827"/>
                <a:gd name="connsiteX81" fmla="*/ 14580974 w 14627471"/>
                <a:gd name="connsiteY81" fmla="*/ 1759354 h 2334827"/>
                <a:gd name="connsiteX82" fmla="*/ 13423512 w 14627471"/>
                <a:gd name="connsiteY82" fmla="*/ 1759354 h 2334827"/>
                <a:gd name="connsiteX83" fmla="*/ 13423512 w 14627471"/>
                <a:gd name="connsiteY83" fmla="*/ 1403455 h 2334827"/>
                <a:gd name="connsiteX84" fmla="*/ 14454573 w 14627471"/>
                <a:gd name="connsiteY84" fmla="*/ 1403455 h 2334827"/>
                <a:gd name="connsiteX85" fmla="*/ 14501130 w 14627471"/>
                <a:gd name="connsiteY85" fmla="*/ 1356898 h 2334827"/>
                <a:gd name="connsiteX86" fmla="*/ 14501130 w 14627471"/>
                <a:gd name="connsiteY86" fmla="*/ 961136 h 2334827"/>
                <a:gd name="connsiteX87" fmla="*/ 14454573 w 14627471"/>
                <a:gd name="connsiteY87" fmla="*/ 914579 h 2334827"/>
                <a:gd name="connsiteX88" fmla="*/ 13423512 w 14627471"/>
                <a:gd name="connsiteY88" fmla="*/ 914579 h 2334827"/>
                <a:gd name="connsiteX89" fmla="*/ 13423512 w 14627471"/>
                <a:gd name="connsiteY89" fmla="*/ 575355 h 2334827"/>
                <a:gd name="connsiteX90" fmla="*/ 14564300 w 14627471"/>
                <a:gd name="connsiteY90" fmla="*/ 575355 h 2334827"/>
                <a:gd name="connsiteX91" fmla="*/ 14610857 w 14627471"/>
                <a:gd name="connsiteY91" fmla="*/ 528798 h 2334827"/>
                <a:gd name="connsiteX92" fmla="*/ 14610857 w 14627471"/>
                <a:gd name="connsiteY92" fmla="*/ 93113 h 2334827"/>
                <a:gd name="connsiteX93" fmla="*/ 14564300 w 14627471"/>
                <a:gd name="connsiteY93" fmla="*/ 46557 h 2334827"/>
                <a:gd name="connsiteX94" fmla="*/ 12854730 w 14627471"/>
                <a:gd name="connsiteY94" fmla="*/ 46557 h 2334827"/>
                <a:gd name="connsiteX95" fmla="*/ 12808175 w 14627471"/>
                <a:gd name="connsiteY95" fmla="*/ 93113 h 2334827"/>
                <a:gd name="connsiteX96" fmla="*/ 12808175 w 14627471"/>
                <a:gd name="connsiteY96" fmla="*/ 2241715 h 2334827"/>
                <a:gd name="connsiteX97" fmla="*/ 12854730 w 14627471"/>
                <a:gd name="connsiteY97" fmla="*/ 2288271 h 2334827"/>
                <a:gd name="connsiteX98" fmla="*/ 14580915 w 14627471"/>
                <a:gd name="connsiteY98" fmla="*/ 2288271 h 2334827"/>
                <a:gd name="connsiteX99" fmla="*/ 14627472 w 14627471"/>
                <a:gd name="connsiteY99" fmla="*/ 2241715 h 2334827"/>
                <a:gd name="connsiteX100" fmla="*/ 14627472 w 14627471"/>
                <a:gd name="connsiteY100" fmla="*/ 1806030 h 2334827"/>
                <a:gd name="connsiteX101" fmla="*/ 14580915 w 14627471"/>
                <a:gd name="connsiteY101" fmla="*/ 1759473 h 2334827"/>
                <a:gd name="connsiteX102" fmla="*/ 14580915 w 14627471"/>
                <a:gd name="connsiteY102" fmla="*/ 1759473 h 2334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14627471" h="2334827">
                  <a:moveTo>
                    <a:pt x="1772741" y="1759354"/>
                  </a:moveTo>
                  <a:lnTo>
                    <a:pt x="615278" y="1759354"/>
                  </a:lnTo>
                  <a:lnTo>
                    <a:pt x="615278" y="1403455"/>
                  </a:lnTo>
                  <a:lnTo>
                    <a:pt x="1642992" y="1403455"/>
                  </a:lnTo>
                  <a:cubicBezTo>
                    <a:pt x="1669587" y="1403455"/>
                    <a:pt x="1689548" y="1383494"/>
                    <a:pt x="1689548" y="1356898"/>
                  </a:cubicBezTo>
                  <a:lnTo>
                    <a:pt x="1689548" y="961136"/>
                  </a:lnTo>
                  <a:cubicBezTo>
                    <a:pt x="1689548" y="934541"/>
                    <a:pt x="1669587" y="914579"/>
                    <a:pt x="1642992" y="914579"/>
                  </a:cubicBezTo>
                  <a:lnTo>
                    <a:pt x="615278" y="914579"/>
                  </a:lnTo>
                  <a:lnTo>
                    <a:pt x="615278" y="575355"/>
                  </a:lnTo>
                  <a:lnTo>
                    <a:pt x="1756066" y="575355"/>
                  </a:lnTo>
                  <a:cubicBezTo>
                    <a:pt x="1782662" y="575355"/>
                    <a:pt x="1802623" y="555393"/>
                    <a:pt x="1802623" y="528798"/>
                  </a:cubicBezTo>
                  <a:lnTo>
                    <a:pt x="1802623" y="93113"/>
                  </a:lnTo>
                  <a:cubicBezTo>
                    <a:pt x="1802623" y="66518"/>
                    <a:pt x="1782662" y="46557"/>
                    <a:pt x="1756066" y="46557"/>
                  </a:cubicBezTo>
                  <a:lnTo>
                    <a:pt x="46557" y="46557"/>
                  </a:lnTo>
                  <a:cubicBezTo>
                    <a:pt x="19961" y="46557"/>
                    <a:pt x="0" y="66518"/>
                    <a:pt x="0" y="93113"/>
                  </a:cubicBezTo>
                  <a:lnTo>
                    <a:pt x="0" y="2241715"/>
                  </a:lnTo>
                  <a:cubicBezTo>
                    <a:pt x="0" y="2268310"/>
                    <a:pt x="19961" y="2288271"/>
                    <a:pt x="46557" y="2288271"/>
                  </a:cubicBezTo>
                  <a:lnTo>
                    <a:pt x="1772741" y="2288271"/>
                  </a:lnTo>
                  <a:cubicBezTo>
                    <a:pt x="1799336" y="2288271"/>
                    <a:pt x="1819297" y="2268310"/>
                    <a:pt x="1819297" y="2241715"/>
                  </a:cubicBezTo>
                  <a:lnTo>
                    <a:pt x="1819297" y="1806030"/>
                  </a:lnTo>
                  <a:cubicBezTo>
                    <a:pt x="1819297" y="1779435"/>
                    <a:pt x="1795989" y="1759473"/>
                    <a:pt x="1772741" y="1759473"/>
                  </a:cubicBezTo>
                  <a:lnTo>
                    <a:pt x="1772741" y="1759473"/>
                  </a:lnTo>
                  <a:close/>
                  <a:moveTo>
                    <a:pt x="4190701" y="977751"/>
                  </a:moveTo>
                  <a:lnTo>
                    <a:pt x="3206197" y="977751"/>
                  </a:lnTo>
                  <a:lnTo>
                    <a:pt x="3206197" y="1433397"/>
                  </a:lnTo>
                  <a:lnTo>
                    <a:pt x="3648576" y="1433397"/>
                  </a:lnTo>
                  <a:lnTo>
                    <a:pt x="3648576" y="1702816"/>
                  </a:lnTo>
                  <a:cubicBezTo>
                    <a:pt x="3648576" y="1706163"/>
                    <a:pt x="3648576" y="1709450"/>
                    <a:pt x="3645229" y="1709450"/>
                  </a:cubicBezTo>
                  <a:cubicBezTo>
                    <a:pt x="3552115" y="1769334"/>
                    <a:pt x="3439041" y="1799276"/>
                    <a:pt x="3289330" y="1799276"/>
                  </a:cubicBezTo>
                  <a:cubicBezTo>
                    <a:pt x="2933431" y="1799276"/>
                    <a:pt x="2680686" y="1539838"/>
                    <a:pt x="2680686" y="1177305"/>
                  </a:cubicBezTo>
                  <a:lnTo>
                    <a:pt x="2680686" y="1170671"/>
                  </a:lnTo>
                  <a:cubicBezTo>
                    <a:pt x="2680686" y="828100"/>
                    <a:pt x="2930144" y="555393"/>
                    <a:pt x="3252754" y="555393"/>
                  </a:cubicBezTo>
                  <a:cubicBezTo>
                    <a:pt x="3458942" y="555393"/>
                    <a:pt x="3608653" y="621912"/>
                    <a:pt x="3758304" y="738333"/>
                  </a:cubicBezTo>
                  <a:cubicBezTo>
                    <a:pt x="3778265" y="754948"/>
                    <a:pt x="3808207" y="751661"/>
                    <a:pt x="3821475" y="731699"/>
                  </a:cubicBezTo>
                  <a:lnTo>
                    <a:pt x="4127470" y="362533"/>
                  </a:lnTo>
                  <a:cubicBezTo>
                    <a:pt x="4144085" y="342571"/>
                    <a:pt x="4140798" y="312629"/>
                    <a:pt x="4120836" y="296015"/>
                  </a:cubicBezTo>
                  <a:cubicBezTo>
                    <a:pt x="3891340" y="109788"/>
                    <a:pt x="3621921" y="0"/>
                    <a:pt x="3246120" y="0"/>
                  </a:cubicBezTo>
                  <a:cubicBezTo>
                    <a:pt x="2550997" y="0"/>
                    <a:pt x="2038813" y="512184"/>
                    <a:pt x="2038813" y="1167444"/>
                  </a:cubicBezTo>
                  <a:lnTo>
                    <a:pt x="2038813" y="1174078"/>
                  </a:lnTo>
                  <a:cubicBezTo>
                    <a:pt x="2038813" y="1852587"/>
                    <a:pt x="2560978" y="2334828"/>
                    <a:pt x="3259448" y="2334828"/>
                  </a:cubicBezTo>
                  <a:cubicBezTo>
                    <a:pt x="3655209" y="2334828"/>
                    <a:pt x="3981166" y="2191811"/>
                    <a:pt x="4217297" y="2002238"/>
                  </a:cubicBezTo>
                  <a:cubicBezTo>
                    <a:pt x="4227277" y="1992257"/>
                    <a:pt x="4233911" y="1978929"/>
                    <a:pt x="4233911" y="1965661"/>
                  </a:cubicBezTo>
                  <a:lnTo>
                    <a:pt x="4233911" y="1024427"/>
                  </a:lnTo>
                  <a:cubicBezTo>
                    <a:pt x="4237258" y="997832"/>
                    <a:pt x="4217297" y="977870"/>
                    <a:pt x="4190701" y="977870"/>
                  </a:cubicBezTo>
                  <a:lnTo>
                    <a:pt x="4190701" y="977870"/>
                  </a:lnTo>
                  <a:close/>
                  <a:moveTo>
                    <a:pt x="6655218" y="43150"/>
                  </a:moveTo>
                  <a:lnTo>
                    <a:pt x="6133054" y="43150"/>
                  </a:lnTo>
                  <a:cubicBezTo>
                    <a:pt x="6106459" y="43150"/>
                    <a:pt x="6086498" y="63112"/>
                    <a:pt x="6086498" y="89707"/>
                  </a:cubicBezTo>
                  <a:lnTo>
                    <a:pt x="6086498" y="1227209"/>
                  </a:lnTo>
                  <a:lnTo>
                    <a:pt x="5178492" y="59765"/>
                  </a:lnTo>
                  <a:cubicBezTo>
                    <a:pt x="5168512" y="49784"/>
                    <a:pt x="5155184" y="43150"/>
                    <a:pt x="5141916" y="43150"/>
                  </a:cubicBezTo>
                  <a:lnTo>
                    <a:pt x="4633020" y="43150"/>
                  </a:lnTo>
                  <a:cubicBezTo>
                    <a:pt x="4606425" y="43150"/>
                    <a:pt x="4586463" y="63112"/>
                    <a:pt x="4586463" y="89707"/>
                  </a:cubicBezTo>
                  <a:lnTo>
                    <a:pt x="4586463" y="2238308"/>
                  </a:lnTo>
                  <a:cubicBezTo>
                    <a:pt x="4586463" y="2264904"/>
                    <a:pt x="4606425" y="2284865"/>
                    <a:pt x="4633020" y="2284865"/>
                  </a:cubicBezTo>
                  <a:lnTo>
                    <a:pt x="5155184" y="2284865"/>
                  </a:lnTo>
                  <a:cubicBezTo>
                    <a:pt x="5181780" y="2284865"/>
                    <a:pt x="5201741" y="2264904"/>
                    <a:pt x="5201741" y="2238308"/>
                  </a:cubicBezTo>
                  <a:lnTo>
                    <a:pt x="5201741" y="1054250"/>
                  </a:lnTo>
                  <a:lnTo>
                    <a:pt x="6146322" y="2268250"/>
                  </a:lnTo>
                  <a:cubicBezTo>
                    <a:pt x="6156303" y="2278231"/>
                    <a:pt x="6169630" y="2284865"/>
                    <a:pt x="6182898" y="2284865"/>
                  </a:cubicBezTo>
                  <a:lnTo>
                    <a:pt x="6658506" y="2284865"/>
                  </a:lnTo>
                  <a:cubicBezTo>
                    <a:pt x="6685101" y="2284865"/>
                    <a:pt x="6705063" y="2264904"/>
                    <a:pt x="6705063" y="2238308"/>
                  </a:cubicBezTo>
                  <a:lnTo>
                    <a:pt x="6705063" y="89767"/>
                  </a:lnTo>
                  <a:cubicBezTo>
                    <a:pt x="6701715" y="66458"/>
                    <a:pt x="6678467" y="43210"/>
                    <a:pt x="6655159" y="43210"/>
                  </a:cubicBezTo>
                  <a:lnTo>
                    <a:pt x="6655159" y="43210"/>
                  </a:lnTo>
                  <a:close/>
                  <a:moveTo>
                    <a:pt x="12488970" y="43150"/>
                  </a:moveTo>
                  <a:lnTo>
                    <a:pt x="10616423" y="43150"/>
                  </a:lnTo>
                  <a:cubicBezTo>
                    <a:pt x="10589828" y="43150"/>
                    <a:pt x="10569866" y="63112"/>
                    <a:pt x="10569866" y="89707"/>
                  </a:cubicBezTo>
                  <a:lnTo>
                    <a:pt x="10569866" y="542066"/>
                  </a:lnTo>
                  <a:cubicBezTo>
                    <a:pt x="10569866" y="568661"/>
                    <a:pt x="10589828" y="588623"/>
                    <a:pt x="10616423" y="588623"/>
                  </a:cubicBezTo>
                  <a:lnTo>
                    <a:pt x="11241681" y="588623"/>
                  </a:lnTo>
                  <a:lnTo>
                    <a:pt x="11241681" y="2241655"/>
                  </a:lnTo>
                  <a:cubicBezTo>
                    <a:pt x="11241681" y="2268250"/>
                    <a:pt x="11261643" y="2288212"/>
                    <a:pt x="11288238" y="2288212"/>
                  </a:cubicBezTo>
                  <a:lnTo>
                    <a:pt x="11817096" y="2288212"/>
                  </a:lnTo>
                  <a:cubicBezTo>
                    <a:pt x="11843691" y="2288212"/>
                    <a:pt x="11863653" y="2268250"/>
                    <a:pt x="11863653" y="2241655"/>
                  </a:cubicBezTo>
                  <a:lnTo>
                    <a:pt x="11863653" y="595316"/>
                  </a:lnTo>
                  <a:cubicBezTo>
                    <a:pt x="11863653" y="591970"/>
                    <a:pt x="11867000" y="588682"/>
                    <a:pt x="11870287" y="588682"/>
                  </a:cubicBezTo>
                  <a:lnTo>
                    <a:pt x="12488911" y="588682"/>
                  </a:lnTo>
                  <a:cubicBezTo>
                    <a:pt x="12515506" y="588682"/>
                    <a:pt x="12535468" y="568721"/>
                    <a:pt x="12535468" y="542126"/>
                  </a:cubicBezTo>
                  <a:lnTo>
                    <a:pt x="12535468" y="89767"/>
                  </a:lnTo>
                  <a:cubicBezTo>
                    <a:pt x="12535468" y="66458"/>
                    <a:pt x="12515506" y="43210"/>
                    <a:pt x="12488911" y="43210"/>
                  </a:cubicBezTo>
                  <a:close/>
                  <a:moveTo>
                    <a:pt x="14580974" y="1759354"/>
                  </a:moveTo>
                  <a:lnTo>
                    <a:pt x="13423512" y="1759354"/>
                  </a:lnTo>
                  <a:lnTo>
                    <a:pt x="13423512" y="1403455"/>
                  </a:lnTo>
                  <a:lnTo>
                    <a:pt x="14454573" y="1403455"/>
                  </a:lnTo>
                  <a:cubicBezTo>
                    <a:pt x="14481168" y="1403455"/>
                    <a:pt x="14501130" y="1383494"/>
                    <a:pt x="14501130" y="1356898"/>
                  </a:cubicBezTo>
                  <a:lnTo>
                    <a:pt x="14501130" y="961136"/>
                  </a:lnTo>
                  <a:cubicBezTo>
                    <a:pt x="14501130" y="934541"/>
                    <a:pt x="14481168" y="914579"/>
                    <a:pt x="14454573" y="914579"/>
                  </a:cubicBezTo>
                  <a:lnTo>
                    <a:pt x="13423512" y="914579"/>
                  </a:lnTo>
                  <a:lnTo>
                    <a:pt x="13423512" y="575355"/>
                  </a:lnTo>
                  <a:lnTo>
                    <a:pt x="14564300" y="575355"/>
                  </a:lnTo>
                  <a:cubicBezTo>
                    <a:pt x="14590895" y="575355"/>
                    <a:pt x="14610857" y="555393"/>
                    <a:pt x="14610857" y="528798"/>
                  </a:cubicBezTo>
                  <a:lnTo>
                    <a:pt x="14610857" y="93113"/>
                  </a:lnTo>
                  <a:cubicBezTo>
                    <a:pt x="14610857" y="66518"/>
                    <a:pt x="14590895" y="46557"/>
                    <a:pt x="14564300" y="46557"/>
                  </a:cubicBezTo>
                  <a:lnTo>
                    <a:pt x="12854730" y="46557"/>
                  </a:lnTo>
                  <a:cubicBezTo>
                    <a:pt x="12828135" y="46557"/>
                    <a:pt x="12808175" y="66518"/>
                    <a:pt x="12808175" y="93113"/>
                  </a:cubicBezTo>
                  <a:lnTo>
                    <a:pt x="12808175" y="2241715"/>
                  </a:lnTo>
                  <a:cubicBezTo>
                    <a:pt x="12808175" y="2268310"/>
                    <a:pt x="12828135" y="2288271"/>
                    <a:pt x="12854730" y="2288271"/>
                  </a:cubicBezTo>
                  <a:lnTo>
                    <a:pt x="14580915" y="2288271"/>
                  </a:lnTo>
                  <a:cubicBezTo>
                    <a:pt x="14607510" y="2288271"/>
                    <a:pt x="14627472" y="2268310"/>
                    <a:pt x="14627472" y="2241715"/>
                  </a:cubicBezTo>
                  <a:lnTo>
                    <a:pt x="14627472" y="1806030"/>
                  </a:lnTo>
                  <a:cubicBezTo>
                    <a:pt x="14627472" y="1779435"/>
                    <a:pt x="14607510" y="1759473"/>
                    <a:pt x="14580915" y="1759473"/>
                  </a:cubicBezTo>
                  <a:lnTo>
                    <a:pt x="14580915" y="1759473"/>
                  </a:lnTo>
                  <a:close/>
                </a:path>
              </a:pathLst>
            </a:custGeom>
            <a:solidFill>
              <a:srgbClr val="FFFFFF"/>
            </a:solidFill>
            <a:ln w="597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125" b="0" i="0" u="none" strike="noStrike" kern="0" cap="none" spc="0" normalizeH="0" baseline="0" noProof="0">
                <a:ln>
                  <a:noFill/>
                </a:ln>
                <a:solidFill>
                  <a:srgbClr val="000000"/>
                </a:solidFill>
                <a:effectLst/>
                <a:uLnTx/>
                <a:uFillTx/>
                <a:latin typeface="Roboto Light"/>
              </a:endParaRPr>
            </a:p>
          </p:txBody>
        </p:sp>
        <p:sp>
          <p:nvSpPr>
            <p:cNvPr id="25" name="Freeform: Shape 5">
              <a:extLst>
                <a:ext uri="{FF2B5EF4-FFF2-40B4-BE49-F238E27FC236}">
                  <a16:creationId xmlns:a16="http://schemas.microsoft.com/office/drawing/2014/main" id="{6F48F526-9EF1-CCD6-2302-5620FEA3F11B}"/>
                </a:ext>
              </a:extLst>
            </p:cNvPr>
            <p:cNvSpPr/>
            <p:nvPr/>
          </p:nvSpPr>
          <p:spPr>
            <a:xfrm>
              <a:off x="7109518" y="3145982"/>
              <a:ext cx="3100032" cy="2738689"/>
            </a:xfrm>
            <a:custGeom>
              <a:avLst/>
              <a:gdLst>
                <a:gd name="connsiteX0" fmla="*/ 3094528 w 3100032"/>
                <a:gd name="connsiteY0" fmla="*/ 496915 h 2738689"/>
                <a:gd name="connsiteX1" fmla="*/ 2821822 w 3100032"/>
                <a:gd name="connsiteY1" fmla="*/ 21308 h 2738689"/>
                <a:gd name="connsiteX2" fmla="*/ 2771919 w 3100032"/>
                <a:gd name="connsiteY2" fmla="*/ 7980 h 2738689"/>
                <a:gd name="connsiteX3" fmla="*/ 1544650 w 3100032"/>
                <a:gd name="connsiteY3" fmla="*/ 716431 h 2738689"/>
                <a:gd name="connsiteX4" fmla="*/ 333996 w 3100032"/>
                <a:gd name="connsiteY4" fmla="*/ 4693 h 2738689"/>
                <a:gd name="connsiteX5" fmla="*/ 284093 w 3100032"/>
                <a:gd name="connsiteY5" fmla="*/ 18021 h 2738689"/>
                <a:gd name="connsiteX6" fmla="*/ 4693 w 3100032"/>
                <a:gd name="connsiteY6" fmla="*/ 493628 h 2738689"/>
                <a:gd name="connsiteX7" fmla="*/ 18020 w 3100032"/>
                <a:gd name="connsiteY7" fmla="*/ 543532 h 2738689"/>
                <a:gd name="connsiteX8" fmla="*/ 1242002 w 3100032"/>
                <a:gd name="connsiteY8" fmla="*/ 1261963 h 2738689"/>
                <a:gd name="connsiteX9" fmla="*/ 1242002 w 3100032"/>
                <a:gd name="connsiteY9" fmla="*/ 2702114 h 2738689"/>
                <a:gd name="connsiteX10" fmla="*/ 1278578 w 3100032"/>
                <a:gd name="connsiteY10" fmla="*/ 2738690 h 2738689"/>
                <a:gd name="connsiteX11" fmla="*/ 1820703 w 3100032"/>
                <a:gd name="connsiteY11" fmla="*/ 2738690 h 2738689"/>
                <a:gd name="connsiteX12" fmla="*/ 1857279 w 3100032"/>
                <a:gd name="connsiteY12" fmla="*/ 2702114 h 2738689"/>
                <a:gd name="connsiteX13" fmla="*/ 1857279 w 3100032"/>
                <a:gd name="connsiteY13" fmla="*/ 1255329 h 2738689"/>
                <a:gd name="connsiteX14" fmla="*/ 3081261 w 3100032"/>
                <a:gd name="connsiteY14" fmla="*/ 546878 h 2738689"/>
                <a:gd name="connsiteX15" fmla="*/ 3094588 w 3100032"/>
                <a:gd name="connsiteY15" fmla="*/ 496975 h 2738689"/>
                <a:gd name="connsiteX16" fmla="*/ 3094588 w 3100032"/>
                <a:gd name="connsiteY16" fmla="*/ 496975 h 2738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100032" h="2738689">
                  <a:moveTo>
                    <a:pt x="3094528" y="496915"/>
                  </a:moveTo>
                  <a:lnTo>
                    <a:pt x="2821822" y="21308"/>
                  </a:lnTo>
                  <a:cubicBezTo>
                    <a:pt x="2811841" y="4693"/>
                    <a:pt x="2788533" y="-2001"/>
                    <a:pt x="2771919" y="7980"/>
                  </a:cubicBezTo>
                  <a:lnTo>
                    <a:pt x="1544650" y="716431"/>
                  </a:lnTo>
                  <a:lnTo>
                    <a:pt x="333996" y="4693"/>
                  </a:lnTo>
                  <a:cubicBezTo>
                    <a:pt x="317382" y="-5288"/>
                    <a:pt x="294074" y="1346"/>
                    <a:pt x="284093" y="18021"/>
                  </a:cubicBezTo>
                  <a:lnTo>
                    <a:pt x="4693" y="493628"/>
                  </a:lnTo>
                  <a:cubicBezTo>
                    <a:pt x="-5288" y="510243"/>
                    <a:pt x="1347" y="533551"/>
                    <a:pt x="18020" y="543532"/>
                  </a:cubicBezTo>
                  <a:lnTo>
                    <a:pt x="1242002" y="1261963"/>
                  </a:lnTo>
                  <a:lnTo>
                    <a:pt x="1242002" y="2702114"/>
                  </a:lnTo>
                  <a:cubicBezTo>
                    <a:pt x="1242002" y="2722075"/>
                    <a:pt x="1258617" y="2738690"/>
                    <a:pt x="1278578" y="2738690"/>
                  </a:cubicBezTo>
                  <a:lnTo>
                    <a:pt x="1820703" y="2738690"/>
                  </a:lnTo>
                  <a:cubicBezTo>
                    <a:pt x="1840664" y="2738690"/>
                    <a:pt x="1857279" y="2722075"/>
                    <a:pt x="1857279" y="2702114"/>
                  </a:cubicBezTo>
                  <a:lnTo>
                    <a:pt x="1857279" y="1255329"/>
                  </a:lnTo>
                  <a:lnTo>
                    <a:pt x="3081261" y="546878"/>
                  </a:lnTo>
                  <a:cubicBezTo>
                    <a:pt x="3101222" y="536898"/>
                    <a:pt x="3104569" y="513590"/>
                    <a:pt x="3094588" y="496975"/>
                  </a:cubicBezTo>
                  <a:lnTo>
                    <a:pt x="3094588" y="496975"/>
                  </a:lnTo>
                  <a:close/>
                </a:path>
              </a:pathLst>
            </a:custGeom>
            <a:noFill/>
            <a:ln w="597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125" b="0" i="0" u="none" strike="noStrike" kern="0" cap="none" spc="0" normalizeH="0" baseline="0" noProof="0">
                <a:ln>
                  <a:noFill/>
                </a:ln>
                <a:solidFill>
                  <a:srgbClr val="000000"/>
                </a:solidFill>
                <a:effectLst/>
                <a:uLnTx/>
                <a:uFillTx/>
                <a:latin typeface="Roboto Light"/>
              </a:endParaRPr>
            </a:p>
          </p:txBody>
        </p:sp>
        <p:sp>
          <p:nvSpPr>
            <p:cNvPr id="26" name="Freeform: Shape 12">
              <a:extLst>
                <a:ext uri="{FF2B5EF4-FFF2-40B4-BE49-F238E27FC236}">
                  <a16:creationId xmlns:a16="http://schemas.microsoft.com/office/drawing/2014/main" id="{A1032921-7A8B-0647-1A13-262683EBA058}"/>
                </a:ext>
              </a:extLst>
            </p:cNvPr>
            <p:cNvSpPr/>
            <p:nvPr/>
          </p:nvSpPr>
          <p:spPr>
            <a:xfrm>
              <a:off x="6959880" y="2345764"/>
              <a:ext cx="3390642" cy="2991362"/>
            </a:xfrm>
            <a:custGeom>
              <a:avLst/>
              <a:gdLst>
                <a:gd name="connsiteX0" fmla="*/ 889377 w 3390642"/>
                <a:gd name="connsiteY0" fmla="*/ 2248349 h 2991362"/>
                <a:gd name="connsiteX1" fmla="*/ 836187 w 3390642"/>
                <a:gd name="connsiteY1" fmla="*/ 2235021 h 2991362"/>
                <a:gd name="connsiteX2" fmla="*/ 18008 w 3390642"/>
                <a:gd name="connsiteY2" fmla="*/ 2720609 h 2991362"/>
                <a:gd name="connsiteX3" fmla="*/ 4680 w 3390642"/>
                <a:gd name="connsiteY3" fmla="*/ 2773800 h 2991362"/>
                <a:gd name="connsiteX4" fmla="*/ 121102 w 3390642"/>
                <a:gd name="connsiteY4" fmla="*/ 2973354 h 2991362"/>
                <a:gd name="connsiteX5" fmla="*/ 174292 w 3390642"/>
                <a:gd name="connsiteY5" fmla="*/ 2986682 h 2991362"/>
                <a:gd name="connsiteX6" fmla="*/ 992471 w 3390642"/>
                <a:gd name="connsiteY6" fmla="*/ 2501094 h 2991362"/>
                <a:gd name="connsiteX7" fmla="*/ 1005799 w 3390642"/>
                <a:gd name="connsiteY7" fmla="*/ 2447903 h 2991362"/>
                <a:gd name="connsiteX8" fmla="*/ 889377 w 3390642"/>
                <a:gd name="connsiteY8" fmla="*/ 2248349 h 2991362"/>
                <a:gd name="connsiteX9" fmla="*/ 1823978 w 3390642"/>
                <a:gd name="connsiteY9" fmla="*/ 0 h 2991362"/>
                <a:gd name="connsiteX10" fmla="*/ 1554559 w 3390642"/>
                <a:gd name="connsiteY10" fmla="*/ 3347 h 2991362"/>
                <a:gd name="connsiteX11" fmla="*/ 1537944 w 3390642"/>
                <a:gd name="connsiteY11" fmla="*/ 23308 h 2991362"/>
                <a:gd name="connsiteX12" fmla="*/ 1541290 w 3390642"/>
                <a:gd name="connsiteY12" fmla="*/ 1011099 h 2991362"/>
                <a:gd name="connsiteX13" fmla="*/ 1561252 w 3390642"/>
                <a:gd name="connsiteY13" fmla="*/ 1027714 h 2991362"/>
                <a:gd name="connsiteX14" fmla="*/ 1830671 w 3390642"/>
                <a:gd name="connsiteY14" fmla="*/ 1027714 h 2991362"/>
                <a:gd name="connsiteX15" fmla="*/ 1847286 w 3390642"/>
                <a:gd name="connsiteY15" fmla="*/ 1007753 h 2991362"/>
                <a:gd name="connsiteX16" fmla="*/ 1843939 w 3390642"/>
                <a:gd name="connsiteY16" fmla="*/ 19961 h 2991362"/>
                <a:gd name="connsiteX17" fmla="*/ 1823978 w 3390642"/>
                <a:gd name="connsiteY17" fmla="*/ 0 h 2991362"/>
                <a:gd name="connsiteX18" fmla="*/ 1823978 w 3390642"/>
                <a:gd name="connsiteY18" fmla="*/ 0 h 2991362"/>
                <a:gd name="connsiteX19" fmla="*/ 3380549 w 3390642"/>
                <a:gd name="connsiteY19" fmla="*/ 2667419 h 2991362"/>
                <a:gd name="connsiteX20" fmla="*/ 2519101 w 3390642"/>
                <a:gd name="connsiteY20" fmla="*/ 2185177 h 2991362"/>
                <a:gd name="connsiteX21" fmla="*/ 2495793 w 3390642"/>
                <a:gd name="connsiteY21" fmla="*/ 2191811 h 2991362"/>
                <a:gd name="connsiteX22" fmla="*/ 2362757 w 3390642"/>
                <a:gd name="connsiteY22" fmla="*/ 2427942 h 2991362"/>
                <a:gd name="connsiteX23" fmla="*/ 2369391 w 3390642"/>
                <a:gd name="connsiteY23" fmla="*/ 2451250 h 2991362"/>
                <a:gd name="connsiteX24" fmla="*/ 3230839 w 3390642"/>
                <a:gd name="connsiteY24" fmla="*/ 2933491 h 2991362"/>
                <a:gd name="connsiteX25" fmla="*/ 3254148 w 3390642"/>
                <a:gd name="connsiteY25" fmla="*/ 2926857 h 2991362"/>
                <a:gd name="connsiteX26" fmla="*/ 3387184 w 3390642"/>
                <a:gd name="connsiteY26" fmla="*/ 2690727 h 2991362"/>
                <a:gd name="connsiteX27" fmla="*/ 3380549 w 3390642"/>
                <a:gd name="connsiteY27" fmla="*/ 2667419 h 2991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390642" h="2991362">
                  <a:moveTo>
                    <a:pt x="889377" y="2248349"/>
                  </a:moveTo>
                  <a:cubicBezTo>
                    <a:pt x="879396" y="2231734"/>
                    <a:pt x="856089" y="2225040"/>
                    <a:pt x="836187" y="2235021"/>
                  </a:cubicBezTo>
                  <a:lnTo>
                    <a:pt x="18008" y="2720609"/>
                  </a:lnTo>
                  <a:cubicBezTo>
                    <a:pt x="1393" y="2730590"/>
                    <a:pt x="-5300" y="2753898"/>
                    <a:pt x="4680" y="2773800"/>
                  </a:cubicBezTo>
                  <a:lnTo>
                    <a:pt x="121102" y="2973354"/>
                  </a:lnTo>
                  <a:cubicBezTo>
                    <a:pt x="131083" y="2989969"/>
                    <a:pt x="154391" y="2996663"/>
                    <a:pt x="174292" y="2986682"/>
                  </a:cubicBezTo>
                  <a:lnTo>
                    <a:pt x="992471" y="2501094"/>
                  </a:lnTo>
                  <a:cubicBezTo>
                    <a:pt x="1009086" y="2491113"/>
                    <a:pt x="1015780" y="2467805"/>
                    <a:pt x="1005799" y="2447903"/>
                  </a:cubicBezTo>
                  <a:lnTo>
                    <a:pt x="889377" y="2248349"/>
                  </a:lnTo>
                  <a:close/>
                  <a:moveTo>
                    <a:pt x="1823978" y="0"/>
                  </a:moveTo>
                  <a:lnTo>
                    <a:pt x="1554559" y="3347"/>
                  </a:lnTo>
                  <a:cubicBezTo>
                    <a:pt x="1544578" y="3347"/>
                    <a:pt x="1537944" y="9981"/>
                    <a:pt x="1537944" y="23308"/>
                  </a:cubicBezTo>
                  <a:lnTo>
                    <a:pt x="1541290" y="1011099"/>
                  </a:lnTo>
                  <a:cubicBezTo>
                    <a:pt x="1541290" y="1021080"/>
                    <a:pt x="1547925" y="1027714"/>
                    <a:pt x="1561252" y="1027714"/>
                  </a:cubicBezTo>
                  <a:lnTo>
                    <a:pt x="1830671" y="1027714"/>
                  </a:lnTo>
                  <a:cubicBezTo>
                    <a:pt x="1840652" y="1027714"/>
                    <a:pt x="1847286" y="1021080"/>
                    <a:pt x="1847286" y="1007753"/>
                  </a:cubicBezTo>
                  <a:lnTo>
                    <a:pt x="1843939" y="19961"/>
                  </a:lnTo>
                  <a:cubicBezTo>
                    <a:pt x="1843939" y="9981"/>
                    <a:pt x="1833959" y="0"/>
                    <a:pt x="1823978" y="0"/>
                  </a:cubicBezTo>
                  <a:lnTo>
                    <a:pt x="1823978" y="0"/>
                  </a:lnTo>
                  <a:close/>
                  <a:moveTo>
                    <a:pt x="3380549" y="2667419"/>
                  </a:moveTo>
                  <a:lnTo>
                    <a:pt x="2519101" y="2185177"/>
                  </a:lnTo>
                  <a:cubicBezTo>
                    <a:pt x="2509121" y="2181831"/>
                    <a:pt x="2499140" y="2181831"/>
                    <a:pt x="2495793" y="2191811"/>
                  </a:cubicBezTo>
                  <a:lnTo>
                    <a:pt x="2362757" y="2427942"/>
                  </a:lnTo>
                  <a:cubicBezTo>
                    <a:pt x="2359410" y="2437922"/>
                    <a:pt x="2359410" y="2447903"/>
                    <a:pt x="2369391" y="2451250"/>
                  </a:cubicBezTo>
                  <a:lnTo>
                    <a:pt x="3230839" y="2933491"/>
                  </a:lnTo>
                  <a:cubicBezTo>
                    <a:pt x="3240820" y="2936838"/>
                    <a:pt x="3250800" y="2936838"/>
                    <a:pt x="3254148" y="2926857"/>
                  </a:cubicBezTo>
                  <a:lnTo>
                    <a:pt x="3387184" y="2690727"/>
                  </a:lnTo>
                  <a:cubicBezTo>
                    <a:pt x="3393818" y="2684093"/>
                    <a:pt x="3390530" y="2670766"/>
                    <a:pt x="3380549" y="2667419"/>
                  </a:cubicBezTo>
                  <a:close/>
                </a:path>
              </a:pathLst>
            </a:custGeom>
            <a:solidFill>
              <a:srgbClr val="0BC5BA"/>
            </a:solidFill>
            <a:ln w="597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125" b="0" i="0" u="none" strike="noStrike" kern="0" cap="none" spc="0" normalizeH="0" baseline="0" noProof="0">
                <a:ln>
                  <a:noFill/>
                </a:ln>
                <a:solidFill>
                  <a:srgbClr val="000000"/>
                </a:solidFill>
                <a:effectLst/>
                <a:uLnTx/>
                <a:uFillTx/>
                <a:latin typeface="Roboto Light"/>
              </a:endParaRPr>
            </a:p>
          </p:txBody>
        </p:sp>
        <p:sp>
          <p:nvSpPr>
            <p:cNvPr id="27" name="Freeform: Shape 13">
              <a:extLst>
                <a:ext uri="{FF2B5EF4-FFF2-40B4-BE49-F238E27FC236}">
                  <a16:creationId xmlns:a16="http://schemas.microsoft.com/office/drawing/2014/main" id="{F36AA225-63EB-CB9B-6967-031EA0D0697C}"/>
                </a:ext>
              </a:extLst>
            </p:cNvPr>
            <p:cNvSpPr/>
            <p:nvPr/>
          </p:nvSpPr>
          <p:spPr>
            <a:xfrm>
              <a:off x="7109518" y="3132654"/>
              <a:ext cx="3099268" cy="2738689"/>
            </a:xfrm>
            <a:custGeom>
              <a:avLst/>
              <a:gdLst>
                <a:gd name="connsiteX0" fmla="*/ 3094528 w 3099268"/>
                <a:gd name="connsiteY0" fmla="*/ 496915 h 2738689"/>
                <a:gd name="connsiteX1" fmla="*/ 2821822 w 3099268"/>
                <a:gd name="connsiteY1" fmla="*/ 21307 h 2738689"/>
                <a:gd name="connsiteX2" fmla="*/ 2771919 w 3099268"/>
                <a:gd name="connsiteY2" fmla="*/ 7980 h 2738689"/>
                <a:gd name="connsiteX3" fmla="*/ 1544650 w 3099268"/>
                <a:gd name="connsiteY3" fmla="*/ 716431 h 2738689"/>
                <a:gd name="connsiteX4" fmla="*/ 333996 w 3099268"/>
                <a:gd name="connsiteY4" fmla="*/ 4693 h 2738689"/>
                <a:gd name="connsiteX5" fmla="*/ 284093 w 3099268"/>
                <a:gd name="connsiteY5" fmla="*/ 18020 h 2738689"/>
                <a:gd name="connsiteX6" fmla="*/ 4693 w 3099268"/>
                <a:gd name="connsiteY6" fmla="*/ 493628 h 2738689"/>
                <a:gd name="connsiteX7" fmla="*/ 18020 w 3099268"/>
                <a:gd name="connsiteY7" fmla="*/ 543532 h 2738689"/>
                <a:gd name="connsiteX8" fmla="*/ 1242002 w 3099268"/>
                <a:gd name="connsiteY8" fmla="*/ 1261963 h 2738689"/>
                <a:gd name="connsiteX9" fmla="*/ 1242002 w 3099268"/>
                <a:gd name="connsiteY9" fmla="*/ 2702113 h 2738689"/>
                <a:gd name="connsiteX10" fmla="*/ 1278578 w 3099268"/>
                <a:gd name="connsiteY10" fmla="*/ 2738689 h 2738689"/>
                <a:gd name="connsiteX11" fmla="*/ 1820703 w 3099268"/>
                <a:gd name="connsiteY11" fmla="*/ 2738689 h 2738689"/>
                <a:gd name="connsiteX12" fmla="*/ 1857279 w 3099268"/>
                <a:gd name="connsiteY12" fmla="*/ 2702113 h 2738689"/>
                <a:gd name="connsiteX13" fmla="*/ 1857279 w 3099268"/>
                <a:gd name="connsiteY13" fmla="*/ 1255329 h 2738689"/>
                <a:gd name="connsiteX14" fmla="*/ 3081261 w 3099268"/>
                <a:gd name="connsiteY14" fmla="*/ 546878 h 2738689"/>
                <a:gd name="connsiteX15" fmla="*/ 3094588 w 3099268"/>
                <a:gd name="connsiteY15" fmla="*/ 496975 h 2738689"/>
                <a:gd name="connsiteX16" fmla="*/ 3094588 w 3099268"/>
                <a:gd name="connsiteY16" fmla="*/ 496975 h 2738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099268" h="2738689">
                  <a:moveTo>
                    <a:pt x="3094528" y="496915"/>
                  </a:moveTo>
                  <a:lnTo>
                    <a:pt x="2821822" y="21307"/>
                  </a:lnTo>
                  <a:cubicBezTo>
                    <a:pt x="2811841" y="4693"/>
                    <a:pt x="2788533" y="-2001"/>
                    <a:pt x="2771919" y="7980"/>
                  </a:cubicBezTo>
                  <a:lnTo>
                    <a:pt x="1544650" y="716431"/>
                  </a:lnTo>
                  <a:lnTo>
                    <a:pt x="333996" y="4693"/>
                  </a:lnTo>
                  <a:cubicBezTo>
                    <a:pt x="317382" y="-5288"/>
                    <a:pt x="294074" y="1346"/>
                    <a:pt x="284093" y="18020"/>
                  </a:cubicBezTo>
                  <a:lnTo>
                    <a:pt x="4693" y="493628"/>
                  </a:lnTo>
                  <a:cubicBezTo>
                    <a:pt x="-5288" y="510243"/>
                    <a:pt x="1347" y="533551"/>
                    <a:pt x="18020" y="543532"/>
                  </a:cubicBezTo>
                  <a:lnTo>
                    <a:pt x="1242002" y="1261963"/>
                  </a:lnTo>
                  <a:lnTo>
                    <a:pt x="1242002" y="2702113"/>
                  </a:lnTo>
                  <a:cubicBezTo>
                    <a:pt x="1242002" y="2722075"/>
                    <a:pt x="1258617" y="2738689"/>
                    <a:pt x="1278578" y="2738689"/>
                  </a:cubicBezTo>
                  <a:lnTo>
                    <a:pt x="1820703" y="2738689"/>
                  </a:lnTo>
                  <a:cubicBezTo>
                    <a:pt x="1840664" y="2738689"/>
                    <a:pt x="1857279" y="2722075"/>
                    <a:pt x="1857279" y="2702113"/>
                  </a:cubicBezTo>
                  <a:lnTo>
                    <a:pt x="1857279" y="1255329"/>
                  </a:lnTo>
                  <a:lnTo>
                    <a:pt x="3081261" y="546878"/>
                  </a:lnTo>
                  <a:cubicBezTo>
                    <a:pt x="3097876" y="536898"/>
                    <a:pt x="3104569" y="513590"/>
                    <a:pt x="3094588" y="496975"/>
                  </a:cubicBezTo>
                  <a:lnTo>
                    <a:pt x="3094588" y="496975"/>
                  </a:lnTo>
                  <a:close/>
                </a:path>
              </a:pathLst>
            </a:custGeom>
            <a:solidFill>
              <a:srgbClr val="FFFFFF"/>
            </a:solidFill>
            <a:ln w="597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125" b="0" i="0" u="none" strike="noStrike" kern="0" cap="none" spc="0" normalizeH="0" baseline="0" noProof="0">
                <a:ln>
                  <a:noFill/>
                </a:ln>
                <a:solidFill>
                  <a:srgbClr val="000000"/>
                </a:solidFill>
                <a:effectLst/>
                <a:uLnTx/>
                <a:uFillTx/>
                <a:latin typeface="Roboto Light"/>
              </a:endParaRPr>
            </a:p>
          </p:txBody>
        </p:sp>
      </p:grpSp>
      <p:sp>
        <p:nvSpPr>
          <p:cNvPr id="31" name="Title 30">
            <a:extLst>
              <a:ext uri="{FF2B5EF4-FFF2-40B4-BE49-F238E27FC236}">
                <a16:creationId xmlns:a16="http://schemas.microsoft.com/office/drawing/2014/main" id="{56BF9935-7B3A-D4CA-6DBF-6568A58432BD}"/>
              </a:ext>
            </a:extLst>
          </p:cNvPr>
          <p:cNvSpPr>
            <a:spLocks noGrp="1"/>
          </p:cNvSpPr>
          <p:nvPr>
            <p:ph type="title" hasCustomPrompt="1"/>
          </p:nvPr>
        </p:nvSpPr>
        <p:spPr>
          <a:xfrm>
            <a:off x="628650" y="2241060"/>
            <a:ext cx="7886700" cy="562077"/>
          </a:xfrm>
          <a:prstGeom prst="rect">
            <a:avLst/>
          </a:prstGeom>
        </p:spPr>
        <p:txBody>
          <a:bodyPr>
            <a:spAutoFit/>
          </a:bodyPr>
          <a:lstStyle>
            <a:lvl1pPr>
              <a:defRPr b="1" i="0">
                <a:solidFill>
                  <a:schemeClr val="bg1"/>
                </a:solidFill>
                <a:latin typeface="Avenir Black" panose="02000503020000020003" pitchFamily="2" charset="0"/>
              </a:defRPr>
            </a:lvl1pPr>
          </a:lstStyle>
          <a:p>
            <a:r>
              <a:rPr lang="en-US" dirty="0"/>
              <a:t>Click To Edit Master Title Style</a:t>
            </a:r>
          </a:p>
        </p:txBody>
      </p:sp>
    </p:spTree>
    <p:extLst>
      <p:ext uri="{BB962C8B-B14F-4D97-AF65-F5344CB8AC3E}">
        <p14:creationId xmlns:p14="http://schemas.microsoft.com/office/powerpoint/2010/main" val="4186467670"/>
      </p:ext>
    </p:extLst>
  </p:cSld>
  <p:clrMapOvr>
    <a:masterClrMapping/>
  </p:clrMapOvr>
  <p:extLst>
    <p:ext uri="{DCECCB84-F9BA-43D5-87BE-67443E8EF086}">
      <p15:sldGuideLst xmlns:p15="http://schemas.microsoft.com/office/powerpoint/2012/main">
        <p15:guide id="1" orient="horz" pos="2592">
          <p15:clr>
            <a:srgbClr val="FBAE40"/>
          </p15:clr>
        </p15:guide>
        <p15:guide id="2" pos="4608">
          <p15:clr>
            <a:srgbClr val="FBAE40"/>
          </p15:clr>
        </p15:guide>
      </p15:sldGuideLst>
    </p:ext>
  </p:extLst>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7F9FC"/>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58587339"/>
      </p:ext>
    </p:extLst>
  </p:cSld>
  <p:clrMap bg1="lt1" tx1="dk1" bg2="lt2" tx2="dk2" accent1="accent1" accent2="accent2" accent3="accent3" accent4="accent4" accent5="accent5" accent6="accent6" hlink="hlink" folHlink="folHlink"/>
  <p:sldLayoutIdLst>
    <p:sldLayoutId id="2147483680" r:id="rId1"/>
    <p:sldLayoutId id="2147483699" r:id="rId2"/>
  </p:sldLayoutIdLst>
  <p:txStyles>
    <p:titleStyle>
      <a:lvl1pPr algn="l" defTabSz="685972"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92" indent="-171492" algn="l" defTabSz="685972"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478" indent="-171492" algn="l" defTabSz="685972"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464" indent="-171492" algn="l" defTabSz="685972"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450" indent="-171492" algn="l" defTabSz="685972"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436" indent="-171492" algn="l" defTabSz="685972"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6422" indent="-171492" algn="l" defTabSz="685972"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9408" indent="-171492" algn="l" defTabSz="685972"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2392" indent="-171492" algn="l" defTabSz="685972"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5379" indent="-171492" algn="l" defTabSz="685972"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972" rtl="0" eaLnBrk="1" latinLnBrk="0" hangingPunct="1">
        <a:defRPr sz="1350" kern="1200">
          <a:solidFill>
            <a:schemeClr val="tx1"/>
          </a:solidFill>
          <a:latin typeface="+mn-lt"/>
          <a:ea typeface="+mn-ea"/>
          <a:cs typeface="+mn-cs"/>
        </a:defRPr>
      </a:lvl1pPr>
      <a:lvl2pPr marL="342986" algn="l" defTabSz="685972" rtl="0" eaLnBrk="1" latinLnBrk="0" hangingPunct="1">
        <a:defRPr sz="1350" kern="1200">
          <a:solidFill>
            <a:schemeClr val="tx1"/>
          </a:solidFill>
          <a:latin typeface="+mn-lt"/>
          <a:ea typeface="+mn-ea"/>
          <a:cs typeface="+mn-cs"/>
        </a:defRPr>
      </a:lvl2pPr>
      <a:lvl3pPr marL="685972" algn="l" defTabSz="685972" rtl="0" eaLnBrk="1" latinLnBrk="0" hangingPunct="1">
        <a:defRPr sz="1350" kern="1200">
          <a:solidFill>
            <a:schemeClr val="tx1"/>
          </a:solidFill>
          <a:latin typeface="+mn-lt"/>
          <a:ea typeface="+mn-ea"/>
          <a:cs typeface="+mn-cs"/>
        </a:defRPr>
      </a:lvl3pPr>
      <a:lvl4pPr marL="1028958" algn="l" defTabSz="685972" rtl="0" eaLnBrk="1" latinLnBrk="0" hangingPunct="1">
        <a:defRPr sz="1350" kern="1200">
          <a:solidFill>
            <a:schemeClr val="tx1"/>
          </a:solidFill>
          <a:latin typeface="+mn-lt"/>
          <a:ea typeface="+mn-ea"/>
          <a:cs typeface="+mn-cs"/>
        </a:defRPr>
      </a:lvl4pPr>
      <a:lvl5pPr marL="1371942" algn="l" defTabSz="685972" rtl="0" eaLnBrk="1" latinLnBrk="0" hangingPunct="1">
        <a:defRPr sz="1350" kern="1200">
          <a:solidFill>
            <a:schemeClr val="tx1"/>
          </a:solidFill>
          <a:latin typeface="+mn-lt"/>
          <a:ea typeface="+mn-ea"/>
          <a:cs typeface="+mn-cs"/>
        </a:defRPr>
      </a:lvl5pPr>
      <a:lvl6pPr marL="1714929" algn="l" defTabSz="685972" rtl="0" eaLnBrk="1" latinLnBrk="0" hangingPunct="1">
        <a:defRPr sz="1350" kern="1200">
          <a:solidFill>
            <a:schemeClr val="tx1"/>
          </a:solidFill>
          <a:latin typeface="+mn-lt"/>
          <a:ea typeface="+mn-ea"/>
          <a:cs typeface="+mn-cs"/>
        </a:defRPr>
      </a:lvl6pPr>
      <a:lvl7pPr marL="2057914" algn="l" defTabSz="685972" rtl="0" eaLnBrk="1" latinLnBrk="0" hangingPunct="1">
        <a:defRPr sz="1350" kern="1200">
          <a:solidFill>
            <a:schemeClr val="tx1"/>
          </a:solidFill>
          <a:latin typeface="+mn-lt"/>
          <a:ea typeface="+mn-ea"/>
          <a:cs typeface="+mn-cs"/>
        </a:defRPr>
      </a:lvl7pPr>
      <a:lvl8pPr marL="2400900" algn="l" defTabSz="685972" rtl="0" eaLnBrk="1" latinLnBrk="0" hangingPunct="1">
        <a:defRPr sz="1350" kern="1200">
          <a:solidFill>
            <a:schemeClr val="tx1"/>
          </a:solidFill>
          <a:latin typeface="+mn-lt"/>
          <a:ea typeface="+mn-ea"/>
          <a:cs typeface="+mn-cs"/>
        </a:defRPr>
      </a:lvl8pPr>
      <a:lvl9pPr marL="2743886" algn="l" defTabSz="685972"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320">
          <p15:clr>
            <a:srgbClr val="F26B43"/>
          </p15:clr>
        </p15:guide>
        <p15:guide id="2" pos="7681">
          <p15:clr>
            <a:srgbClr val="F26B43"/>
          </p15:clr>
        </p15:guide>
        <p15:guide id="3" pos="672">
          <p15:clr>
            <a:srgbClr val="F26B43"/>
          </p15:clr>
        </p15:guide>
        <p15:guide id="4" pos="14690">
          <p15:clr>
            <a:srgbClr val="F26B43"/>
          </p15:clr>
        </p15:guide>
        <p15:guide id="5" orient="horz" pos="432">
          <p15:clr>
            <a:srgbClr val="F26B43"/>
          </p15:clr>
        </p15:guide>
        <p15:guide id="6" orient="horz" pos="792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feature-board/planning/features/c78bf7fb-6e98-45f4-b62d-b77b2cdda9d3" TargetMode="Externa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0.png"/><Relationship Id="rId3" Type="http://schemas.openxmlformats.org/officeDocument/2006/relationships/image" Target="../media/image21.png"/><Relationship Id="rId4" Type="http://schemas.openxmlformats.org/officeDocument/2006/relationships/hyperlink" Target="https://egnyte.productboard.com/entity-detail/features/c6974cea-22c1-4566-8fe7-c7d0a383b922" TargetMode="External"/><Relationship Id="rId5" Type="http://schemas.openxmlformats.org/officeDocument/2006/relationships/hyperlink" Target="https://jira.egnyte-it.com/browse/GR-562" TargetMode="External"/><Relationship Id="rId6" Type="http://schemas.openxmlformats.org/officeDocument/2006/relationships/hyperlink" Target="https://jira.egnyte-it.com/browse/PENDO-622" TargetMode="Externa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atlassian.net/wiki/x/BgBEV" TargetMode="External"/><Relationship Id="rId3" Type="http://schemas.openxmlformats.org/officeDocument/2006/relationships/hyperlink" Target="https://egnyte.atlassian.net/wiki/spaces/PINT/pages/1166082078/App+Store+Configuration+API+for+Egnyte+Platform" TargetMode="External"/><Relationship Id="rId4" Type="http://schemas.openxmlformats.org/officeDocument/2006/relationships/image" Target="../media/image22.png"/><Relationship Id="rId5" Type="http://schemas.openxmlformats.org/officeDocument/2006/relationships/hyperlink" Target="https://egnyte.productboard.com/entity-detail/features/8730b715-273d-4704-872a-9b9f936b5fb5" TargetMode="External"/><Relationship Id="rId6" Type="http://schemas.openxmlformats.org/officeDocument/2006/relationships/hyperlink" Target="https://jira.egnyte-it.com/browse/GR-591" TargetMode="Externa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3.png"/><Relationship Id="rId3" Type="http://schemas.openxmlformats.org/officeDocument/2006/relationships/hyperlink" Target="https://egnyte.productboard.com/entity-detail/features/0b33d76f-be20-4075-b568-054229e9cf85" TargetMode="External"/><Relationship Id="rId4" Type="http://schemas.openxmlformats.org/officeDocument/2006/relationships/hyperlink" Target="https://jira.egnyte-it.com/browse/CFS-66581" TargetMode="External"/><Relationship Id="rId5" Type="http://schemas.openxmlformats.org/officeDocument/2006/relationships/hyperlink" Target="https://egnyte.atlassian.net/wiki/spaces/PM/pages/854786050" TargetMode="Externa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jira.egnyte-it.com/browse/UX-3393" TargetMode="External"/><Relationship Id="rId3" Type="http://schemas.openxmlformats.org/officeDocument/2006/relationships/hyperlink" Target="https://egnyte.productboard.com/entity-detail/features/b1343bfd-8b89-47fb-8de7-259c22aee2c9" TargetMode="External"/><Relationship Id="rId4" Type="http://schemas.openxmlformats.org/officeDocument/2006/relationships/hyperlink" Target="https://jira.egnyte-it.com/browse/CFS-65726" TargetMode="Externa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jira.egnyte-it.com/browse/UX-3393" TargetMode="External"/><Relationship Id="rId3" Type="http://schemas.openxmlformats.org/officeDocument/2006/relationships/hyperlink" Target="https://egnyte.productboard.com/entity-detail/features/06b2481e-b6b9-4217-b108-11855cdb9735" TargetMode="External"/><Relationship Id="rId4" Type="http://schemas.openxmlformats.org/officeDocument/2006/relationships/hyperlink" Target="https://jira.egnyte-it.com/browse/CFS-67266" TargetMode="Externa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www.figma.com/design/AXtKz4IExGp3WfTjTZqSrN/Platform---Home-page-redesign-across-verticals?node-id=1726-35543&amp;t=Xw9ungNWCco75ZRd-1" TargetMode="External"/><Relationship Id="rId3" Type="http://schemas.openxmlformats.org/officeDocument/2006/relationships/hyperlink" Target="https://egnyte.productboard.com/entity-detail/features/8b29768b-d981-4ec6-82d0-d316703d0570" TargetMode="External"/><Relationship Id="rId4" Type="http://schemas.openxmlformats.org/officeDocument/2006/relationships/hyperlink" Target="https://jira.egnyte-it.com/browse/DEL-44118" TargetMode="External"/><Relationship Id="rId5" Type="http://schemas.openxmlformats.org/officeDocument/2006/relationships/hyperlink" Target="https://egnyte.atlassian.net/wiki/spaces/IA/pages/813596684/Gen+4+Plans+-+Roadmap?src=jira" TargetMode="Externa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05239c91-513f-4eec-ae9a-547df94cd0d0" TargetMode="External"/><Relationship Id="rId3" Type="http://schemas.openxmlformats.org/officeDocument/2006/relationships/hyperlink" Target="https://jira.egnyte-it.com/browse/CFS-67185" TargetMode="External"/><Relationship Id="rId4" Type="http://schemas.openxmlformats.org/officeDocument/2006/relationships/hyperlink" Target="https://egnyte.atlassian.net/wiki/spaces/FSI/pages/1486061671/Upload+Request+Workflows+v2.0+User+Stories#Optional-Documents" TargetMode="Externa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4.png"/><Relationship Id="rId3" Type="http://schemas.openxmlformats.org/officeDocument/2006/relationships/hyperlink" Target="https://egnyte.productboard.com/entity-detail/features/66ede806-f1e3-49bd-9d80-2de62349efc5" TargetMode="External"/><Relationship Id="rId4" Type="http://schemas.openxmlformats.org/officeDocument/2006/relationships/hyperlink" Target="https://jira.egnyte-it.com/browse/CFS-65920" TargetMode="External"/><Relationship Id="rId5" Type="http://schemas.openxmlformats.org/officeDocument/2006/relationships/hyperlink" Target="https://egnyte.atlassian.net/wiki/spaces/FSI/pages/1442087082/Document+Portal+v4.0+User+Stories" TargetMode="Externa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5.png"/><Relationship Id="rId3" Type="http://schemas.openxmlformats.org/officeDocument/2006/relationships/hyperlink" Target="https://egnyte.productboard.com/entity-detail/features/a61dacf8-b865-4e46-9544-1ff2d7cd518a" TargetMode="External"/><Relationship Id="rId4" Type="http://schemas.openxmlformats.org/officeDocument/2006/relationships/hyperlink" Target="https://jira.egnyte-it.com/browse/CFS-67495" TargetMode="External"/><Relationship Id="rId5" Type="http://schemas.openxmlformats.org/officeDocument/2006/relationships/hyperlink" Target="https://egnyte.atlassian.net/wiki/spaces/CFS/pages/876740609/Document+Classification+Extraction+-+FSI+Document+Collection+Use+Case#Story-P1.2---Extract-all-supported-entities-from-classified-documents"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lucid.app/lucidchart/0c321564-165e-4fe4-be8b-b4c47f7bc3ef/edit?invitationId=inv_945897cc-e8cc-4620-9d03-403060f6442d&amp;page=0_0#" TargetMode="External"/><Relationship Id="rId3" Type="http://schemas.openxmlformats.org/officeDocument/2006/relationships/hyperlink" Target="https://egnyte.productboard.com/entity-detail/features/1f2d5fb2-1c0a-42bd-bf3a-740173baedf3" TargetMode="External"/><Relationship Id="rId4" Type="http://schemas.openxmlformats.org/officeDocument/2006/relationships/hyperlink" Target="https://jira.egnyte-it.com/browse/APPS-10412" TargetMode="Externa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6.png"/><Relationship Id="rId3" Type="http://schemas.openxmlformats.org/officeDocument/2006/relationships/hyperlink" Target="https://egnyte.productboard.com/entity-detail/features/8dac949f-3dae-4d69-888a-b4ee4a0ce346" TargetMode="External"/><Relationship Id="rId4" Type="http://schemas.openxmlformats.org/officeDocument/2006/relationships/hyperlink" Target="https://jira.egnyte-it.com/browse/CFS-63196" TargetMode="External"/><Relationship Id="rId5" Type="http://schemas.openxmlformats.org/officeDocument/2006/relationships/hyperlink" Target="https://egnyte.atlassian.net/wiki/spaces/FSI/pages/1442087082/Document+Portal+v4.0+User+Stories" TargetMode="Externa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7.png"/><Relationship Id="rId3" Type="http://schemas.openxmlformats.org/officeDocument/2006/relationships/hyperlink" Target="https://egnyte.productboard.com/entity-detail/features/849ff34c-1c36-4a1f-ada9-29f3e17646b2" TargetMode="External"/><Relationship Id="rId4" Type="http://schemas.openxmlformats.org/officeDocument/2006/relationships/hyperlink" Target="https://jira.egnyte-it.com/browse/CFS-66567" TargetMode="Externa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www.figma.com/embed?embed_host=share&amp;url=https%3A%2F%2Fwww.figma.com%2Fdesign%2FPFExwm6tUFA6EkUrE7FeVU%2FAI-Improvements-2024%3Fnode-id%3D17986-128954%26t%3DX1d33rGeiikgHTum-0" TargetMode="External"/><Relationship Id="rId3" Type="http://schemas.openxmlformats.org/officeDocument/2006/relationships/image" Target="../media/image28.png"/><Relationship Id="rId4" Type="http://schemas.openxmlformats.org/officeDocument/2006/relationships/hyperlink" Target="https://egnyte.productboard.com/entity-detail/features/6f4770b2-acca-4df3-80e6-e9b7a5892386" TargetMode="External"/><Relationship Id="rId5" Type="http://schemas.openxmlformats.org/officeDocument/2006/relationships/hyperlink" Target="https://jira.egnyte-it.com/browse/CFS-67395" TargetMode="External"/><Relationship Id="rId6" Type="http://schemas.openxmlformats.org/officeDocument/2006/relationships/hyperlink" Target="https://www.figma.com/design/PFExwm6tUFA6EkUrE7FeVU/AI-Improvements-2024?node-id=17986-128954&amp;t=X1d33rGeiikgHTum-0" TargetMode="Externa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3a31ebae-0c91-41fa-911c-da51f91c69e6" TargetMode="External"/><Relationship Id="rId3" Type="http://schemas.openxmlformats.org/officeDocument/2006/relationships/hyperlink" Target="https://jira.egnyte-it.com/browse/DEL-44757" TargetMode="Externa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179a308a-9e59-4ca2-8025-a6009e0e0d73" TargetMode="External"/><Relationship Id="rId3" Type="http://schemas.openxmlformats.org/officeDocument/2006/relationships/hyperlink" Target="https://jira.egnyte-it.com/browse/DEL-44323" TargetMode="Externa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9.png"/><Relationship Id="rId3" Type="http://schemas.openxmlformats.org/officeDocument/2006/relationships/hyperlink" Target="https://egnyte.productboard.com/entity-detail/features/14923b7d-0feb-4826-b4c9-5ebee52e24be" TargetMode="External"/><Relationship Id="rId4" Type="http://schemas.openxmlformats.org/officeDocument/2006/relationships/hyperlink" Target="https://jira.egnyte-it.com/browse/APPS-12970" TargetMode="External"/><Relationship Id="rId5" Type="http://schemas.openxmlformats.org/officeDocument/2006/relationships/hyperlink" Target="https://egnyte.atlassian.net/wiki/spaces/IA/pages/1096810539/Pax8+Distribution+model+requirements" TargetMode="Externa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0.png"/><Relationship Id="rId3" Type="http://schemas.openxmlformats.org/officeDocument/2006/relationships/hyperlink" Target="https://egnyte.productboard.com/entity-detail/features/b1ce0b33-ecb0-4d23-83a1-3bb3da11d49a" TargetMode="External"/><Relationship Id="rId4" Type="http://schemas.openxmlformats.org/officeDocument/2006/relationships/hyperlink" Target="https://jira.egnyte-it.com/browse/APPS-12865" TargetMode="External"/><Relationship Id="rId5" Type="http://schemas.openxmlformats.org/officeDocument/2006/relationships/hyperlink" Target="https://egnyte.atlassian.net/wiki/spaces/IA/pages/1096810539/Pax8+Distribution+model+requirements" TargetMode="Externa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atlassian.net/wiki/spaces/PM/pages/658374842/SC+Visibility+Phase+2+-+user+actions+workflows" TargetMode="External"/><Relationship Id="rId3" Type="http://schemas.openxmlformats.org/officeDocument/2006/relationships/hyperlink" Target="https://egnyte.productboard.com/entity-detail/features/3e31baf9-3cef-4a4f-b78a-bc6a42fc36ef" TargetMode="External"/><Relationship Id="rId4" Type="http://schemas.openxmlformats.org/officeDocument/2006/relationships/hyperlink" Target="https://jira.egnyte-it.com/browse/DEL-38580" TargetMode="Externa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24c4e418-bffa-48f1-b65b-e8698d90d1c4" TargetMode="External"/><Relationship Id="rId3" Type="http://schemas.openxmlformats.org/officeDocument/2006/relationships/hyperlink" Target="https://jira.egnyte-it.com/browse/CFS-66199" TargetMode="External"/><Relationship Id="rId4" Type="http://schemas.openxmlformats.org/officeDocument/2006/relationships/hyperlink" Target="https://egnyte.atlassian.net/wiki/x/FoBFRg" TargetMode="Externa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atlassian.net/wiki/spaces/CFS/pages/1227161693/Agents+Introduction+in+Copilot+Hub" TargetMode="External"/><Relationship Id="rId3" Type="http://schemas.openxmlformats.org/officeDocument/2006/relationships/hyperlink" Target="https://www.figma.com/design/k96o3kXukaVrAUtsaPhN4H/Egnyte-Platform-Copilot---2025?node-id=24179-230269&amp;t=Rc2JPK6PsbVBlXNe-0" TargetMode="External"/><Relationship Id="rId4" Type="http://schemas.openxmlformats.org/officeDocument/2006/relationships/hyperlink" Target="https://egnyte.atlassian.net/wiki/spaces/CFS/pages/1304788999/Agents+Integration" TargetMode="External"/><Relationship Id="rId5" Type="http://schemas.openxmlformats.org/officeDocument/2006/relationships/image" Target="../media/image31.png"/><Relationship Id="rId6" Type="http://schemas.openxmlformats.org/officeDocument/2006/relationships/hyperlink" Target="https://egnyte.productboard.com/entity-detail/features/e71c1807-21d4-4c44-98dc-e61406151be4" TargetMode="External"/><Relationship Id="rId7" Type="http://schemas.openxmlformats.org/officeDocument/2006/relationships/hyperlink" Target="https://jira.egnyte-it.com/browse/CFS-65268" TargetMode="External"/><Relationship Id="rId8" Type="http://schemas.openxmlformats.org/officeDocument/2006/relationships/hyperlink" Target="See description" TargetMode="Externa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atlassian.net/wiki/spaces/CFS/pages/1471152191/Questionnaire+Agent?force_transition=e7e56be6-04a5-4088-bb89-a71bc2d9bb13" TargetMode="External"/><Relationship Id="rId3" Type="http://schemas.openxmlformats.org/officeDocument/2006/relationships/image" Target="../media/image32.png"/><Relationship Id="rId4" Type="http://schemas.openxmlformats.org/officeDocument/2006/relationships/hyperlink" Target="https://egnyte.productboard.com/entity-detail/features/418e78b8-c814-4dc6-aded-4716b8eb42ba" TargetMode="External"/><Relationship Id="rId5" Type="http://schemas.openxmlformats.org/officeDocument/2006/relationships/hyperlink" Target="https://jira.egnyte-it.com/browse/CFS-67393" TargetMode="Externa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3.png"/><Relationship Id="rId3" Type="http://schemas.openxmlformats.org/officeDocument/2006/relationships/hyperlink" Target="https://egnyte.productboard.com/entity-detail/features/a89e1351-e39c-4bd4-9bfb-66631b9c46b4" TargetMode="External"/><Relationship Id="rId4" Type="http://schemas.openxmlformats.org/officeDocument/2006/relationships/hyperlink" Target="https://jira.egnyte-it.com/browse/CFS-67394" TargetMode="External"/><Relationship Id="rId5" Type="http://schemas.openxmlformats.org/officeDocument/2006/relationships/hyperlink" Target="https://egnyte.atlassian.net/wiki/x/AQBaV" TargetMode="Externa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atlassian.net/wiki/spaces/CFS/pages/1227161693/Agents+Introduction+in+Egnyte+Platform+WIP#Create-your-own-Agent" TargetMode="External"/><Relationship Id="rId3" Type="http://schemas.openxmlformats.org/officeDocument/2006/relationships/hyperlink" Target="https://www.figma.com/embed?embed_host=share&amp;url=https%3A%2F%2Fwww.figma.com%2Fdesign%2Fk96o3kXukaVrAUtsaPhN4H%2FEgnyte-Platform-Copilot---2025%3Fnode-id%3D23985-147960%26t%3DR34Wj37OAbaKtXMd-0" TargetMode="External"/><Relationship Id="rId4" Type="http://schemas.openxmlformats.org/officeDocument/2006/relationships/image" Target="../media/image34.png"/><Relationship Id="rId5" Type="http://schemas.openxmlformats.org/officeDocument/2006/relationships/hyperlink" Target="https://egnyte.productboard.com/entity-detail/features/0449d206-aa74-4e5e-87d0-c8de17c78b43" TargetMode="Externa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atlassian.net/wiki/spaces/AEC/pages/446464310/Smart+Specification+Requirements" TargetMode="External"/><Relationship Id="rId3" Type="http://schemas.openxmlformats.org/officeDocument/2006/relationships/hyperlink" Target="https://www.figma.com/design/k2Nhm5yeOeBbn9LnK9hJGh/AEC-~~-Smart-spec-Q4-2024~~%5BUX-3183%5D?node-id=1-85419&amp;node-type=canvas&amp;t=5gX3kY2zW9WM7Dw7-0" TargetMode="External"/><Relationship Id="rId4" Type="http://schemas.openxmlformats.org/officeDocument/2006/relationships/hyperlink" Target="https://jira.egnyte-it.com/browse/CFS-60040" TargetMode="External"/><Relationship Id="rId5" Type="http://schemas.openxmlformats.org/officeDocument/2006/relationships/hyperlink" Target="https://egnyte.productboard.com/entity-detail/features/46ebe816-430f-4d75-8aa2-eaa5a530a915" TargetMode="External"/><Relationship Id="rId6" Type="http://schemas.openxmlformats.org/officeDocument/2006/relationships/hyperlink" Target="https://egnyte.atlassian.net/wiki/spaces/AEC/pages/510067803/Smart+Specs+-+Phase+1" TargetMode="Externa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31db0c1f-877e-4955-b5b0-14f7b5eaeb52" TargetMode="External"/><Relationship Id="rId3" Type="http://schemas.openxmlformats.org/officeDocument/2006/relationships/hyperlink" Target="https://jira.egnyte-it.com/browse/CFS-64858" TargetMode="External"/><Relationship Id="rId4" Type="http://schemas.openxmlformats.org/officeDocument/2006/relationships/hyperlink" Target="https://egnyte.atlassian.net/wiki/spaces/AEC/pages/1076199541/KB+for+Building+Codes" TargetMode="Externa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0f764a74-64bd-433b-bbd6-c3954618b41b" TargetMode="External"/><Relationship Id="rId3" Type="http://schemas.openxmlformats.org/officeDocument/2006/relationships/hyperlink" Target="https://jira.egnyte-it.com/browse/CFS-67870"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861df149-479e-40be-bfc1-7fa2b4df2a65" TargetMode="External"/><Relationship Id="rId3" Type="http://schemas.openxmlformats.org/officeDocument/2006/relationships/hyperlink" Target="https://jira.egnyte-it.com/browse/GR-603" TargetMode="Externa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601c419e-960e-4328-9a3c-ed5a70ebda8b" TargetMode="External"/><Relationship Id="rId3" Type="http://schemas.openxmlformats.org/officeDocument/2006/relationships/hyperlink" Target="https://jira.egnyte-it.com/browse/GR-578"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1c95b8c4-1c3a-488e-8928-08e82d8b2635"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0335823e-8892-481e-87a4-91a212ae3ef5" TargetMode="External"/><Relationship Id="rId3" Type="http://schemas.openxmlformats.org/officeDocument/2006/relationships/hyperlink" Target="https://jira.egnyte-it.com/browse/CFS-67186"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84b92f86-5a46-4c5a-a2ce-7de6d7455c72" TargetMode="External"/><Relationship Id="rId3" Type="http://schemas.openxmlformats.org/officeDocument/2006/relationships/hyperlink" Target="https://jira.egnyte-it.com/browse/CFS-61772"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7b1610ac-4f09-47ee-9906-b0ae764a6dff" TargetMode="External"/><Relationship Id="rId3" Type="http://schemas.openxmlformats.org/officeDocument/2006/relationships/hyperlink" Target="https://jira.egnyte-it.com/browse/DEL-39631" TargetMode="External"/><Relationship Id="rId4" Type="http://schemas.openxmlformats.org/officeDocument/2006/relationships/hyperlink" Target="https://egnyte.atlassian.net/wiki/spaces/DEL/pages/1429045441/Add+item+count+to+SC+and+Issues+pages"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developers.docusign.com/docs/esign-rest-api/esign101/rules-and-limits/#:~:text=Docusign%20has%20the%20following%20limitations,of%20up%20to%2052%20MB" TargetMode="External"/><Relationship Id="rId3" Type="http://schemas.openxmlformats.org/officeDocument/2006/relationships/hyperlink" Target="https://developers.docusign.com/docs/esign-rest-api/reference/envelopes/chunkeduploads/" TargetMode="External"/><Relationship Id="rId4" Type="http://schemas.openxmlformats.org/officeDocument/2006/relationships/hyperlink" Target="https://jira.egnyte-it.com/browse/PINT-15240" TargetMode="External"/><Relationship Id="rId5" Type="http://schemas.openxmlformats.org/officeDocument/2006/relationships/hyperlink" Target="https://egnyte.productboard.com/entity-detail/features/139a8cdb-8aa5-41b2-9630-918aed2bbe64"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b7f69120-e2d0-4bb4-9a55-ddbc6f50f597"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feature-board/planning/features/189e62db-3b96-4341-bbfb-ec15b9c4ef25"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1c52876f-e49a-469f-99e1-63e04c8866a6"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feature-board/planning/features/a173f937-b793-42e9-b16f-c38abc7cac5e"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feature-board/planning/features/560da89b-362c-49f6-a3e2-03a99b0353fb"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12ffeee2-8931-4679-a7bd-1d9fbd77daad" TargetMode="External"/><Relationship Id="rId3" Type="http://schemas.openxmlformats.org/officeDocument/2006/relationships/hyperlink" Target="https://jira.egnyte-it.com/browse/APPS-11863"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 Id="rId3" Type="http://schemas.openxmlformats.org/officeDocument/2006/relationships/hyperlink" Target="https://egnyte.productboard.com/entity-detail/features/d9277053-6e93-4fa7-b560-9947b3419d9a" TargetMode="External"/><Relationship Id="rId4" Type="http://schemas.openxmlformats.org/officeDocument/2006/relationships/hyperlink" Target="https://jira.egnyte-it.com/browse/APPS-11774" TargetMode="External"/><Relationship Id="rId5" Type="http://schemas.openxmlformats.org/officeDocument/2006/relationships/hyperlink" Target="https://egnyte.atlassian.net/wiki/spaces/IA/pages/907411530/MSP+Reseller+Dashboard+redesign+rewrite"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atlassian.net/wiki/spaces/CFS/pages/1138294824/Task+model" TargetMode="External"/><Relationship Id="rId3" Type="http://schemas.openxmlformats.org/officeDocument/2006/relationships/hyperlink" Target="https://egnyte.atlassian.net/wiki/spaces/DEL/pages/1178042554/Integrate+S+G+Tasks+into+CFS+Task+List" TargetMode="External"/><Relationship Id="rId4" Type="http://schemas.openxmlformats.org/officeDocument/2006/relationships/hyperlink" Target="https://egnyte.atlassian.net/wiki/spaces/DEL/pages/1003978931/Sensitive+Content+Review+Workflows" TargetMode="External"/><Relationship Id="rId5" Type="http://schemas.openxmlformats.org/officeDocument/2006/relationships/hyperlink" Target="https://egnyte.atlassian.net/wiki/spaces/DEL/pages/1140031504/Data+model+for+folder+review+and+issue+tasks" TargetMode="External"/><Relationship Id="rId6" Type="http://schemas.openxmlformats.org/officeDocument/2006/relationships/hyperlink" Target="https://egnyte.productboard.com/entity-detail/features/7c18300c-81d6-47ff-ad52-be2bae2df1a0" TargetMode="External"/><Relationship Id="rId7" Type="http://schemas.openxmlformats.org/officeDocument/2006/relationships/hyperlink" Target="https://jira.egnyte-it.com/browse/DEL-43484"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atlassian.net/wiki/spaces/DEL/pages/1248264559/Secure+Govern+~~+Google+DocumentAI+extraction+production-grade+integration" TargetMode="External"/><Relationship Id="rId3" Type="http://schemas.openxmlformats.org/officeDocument/2006/relationships/hyperlink" Target="https://egnyte.productboard.com/entity-detail/features/ecf2e1a2-e060-4ec3-98e0-6ab494b99325" TargetMode="External"/><Relationship Id="rId4" Type="http://schemas.openxmlformats.org/officeDocument/2006/relationships/hyperlink" Target="https://jira.egnyte-it.com/browse/DEL-42652"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da26f430-b080-4460-9b75-aee4d2ddfdb7" TargetMode="External"/><Relationship Id="rId3" Type="http://schemas.openxmlformats.org/officeDocument/2006/relationships/hyperlink" Target="https://jira.egnyte-it.com/browse/DEL-44393" TargetMode="External"/><Relationship Id="rId4" Type="http://schemas.openxmlformats.org/officeDocument/2006/relationships/hyperlink" Target="https://egnyte.atlassian.net/wiki/spaces/DEL/pages/1426489397/Include+original+destination+path+in+stub+file"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6607e71c-8c2b-43cf-9e91-39e667c42595" TargetMode="External"/><Relationship Id="rId3" Type="http://schemas.openxmlformats.org/officeDocument/2006/relationships/hyperlink" Target="https://jira.egnyte-it.com/browse/IOS-13443" TargetMode="External"/><Relationship Id="rId4" Type="http://schemas.openxmlformats.org/officeDocument/2006/relationships/hyperlink" Target="https://egnyte.atlassian.net/wiki/spaces/CFS/pages/852131964/Document+Preview+Analytics"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e858b2e3-a686-42f7-89f5-c5cd26535c29" TargetMode="External"/><Relationship Id="rId3" Type="http://schemas.openxmlformats.org/officeDocument/2006/relationships/hyperlink" Target="https://egnyte.atlassian.net/wiki/x/bwZ2Fg"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feature-board/planning/features/45476eb2-e48d-43a6-8d91-da3b5e994b6c"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c7b61fd5-3059-4abe-89ba-0de7c809065f" TargetMode="External"/><Relationship Id="rId3" Type="http://schemas.openxmlformats.org/officeDocument/2006/relationships/hyperlink" Target="https://jira.egnyte-it.com/browse/DEL-44434" TargetMode="External"/><Relationship Id="rId4" Type="http://schemas.openxmlformats.org/officeDocument/2006/relationships/hyperlink" Target="https://egnyte.atlassian.net/wiki/spaces/DEL/pages/1427898838/Track+sensitive+content+indicator+labeling"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feature-board/8521480-cfs-s-g-joint-projects/features/18143025/detail" TargetMode="External"/><Relationship Id="rId3" Type="http://schemas.openxmlformats.org/officeDocument/2006/relationships/hyperlink" Target="https://egnyte.productboard.com/entity-detail/features/ed8c171a-c6c0-45fe-b4cf-16e76e9cfc16"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8dc08276-63ea-4c08-bbe8-09e0b3f994d5" TargetMode="External"/><Relationship Id="rId3" Type="http://schemas.openxmlformats.org/officeDocument/2006/relationships/hyperlink" Target="https://jira.egnyte-it.com/browse/MOB-18003" TargetMode="External"/><Relationship Id="rId4" Type="http://schemas.openxmlformats.org/officeDocument/2006/relationships/hyperlink" Target="https://www.figma.com/design/7pRxx2rvSKaMuZadaZ0sa9/MD3---Android-Components?node-id=55594-26131&amp;t=eqYVdDL0UE1W2Qtp-0"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eea7731c-7749-4312-83bd-f15e2e58d2d2" TargetMode="External"/><Relationship Id="rId3" Type="http://schemas.openxmlformats.org/officeDocument/2006/relationships/hyperlink" Target="https://jira.egnyte-it.com/browse/MOB-19307" TargetMode="External"/><Relationship Id="rId4" Type="http://schemas.openxmlformats.org/officeDocument/2006/relationships/hyperlink" Target="https://egnyte.atlassian.net/wiki/spaces/MOB/pages/661389830/Copilot+Hub+on+Mobile"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png"/><Relationship Id="rId3" Type="http://schemas.openxmlformats.org/officeDocument/2006/relationships/hyperlink" Target="https://egnyte.productboard.com/entity-detail/features/ce1a7217-130b-4b94-8558-6f4ef2d7ec14" TargetMode="External"/><Relationship Id="rId4" Type="http://schemas.openxmlformats.org/officeDocument/2006/relationships/hyperlink" Target="https://jira.egnyte-it.com/browse/MOB-19546" TargetMode="External"/><Relationship Id="rId5" Type="http://schemas.openxmlformats.org/officeDocument/2006/relationships/hyperlink" Target="https://egnyte.atlassian.net/wiki/x/OYDVUQ"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7b2e17d1-c7e6-4772-9f77-301979e147e9" TargetMode="External"/><Relationship Id="rId3" Type="http://schemas.openxmlformats.org/officeDocument/2006/relationships/hyperlink" Target="https://jira.egnyte-it.com/browse/MOB-17577" TargetMode="External"/><Relationship Id="rId4" Type="http://schemas.openxmlformats.org/officeDocument/2006/relationships/hyperlink" Target="https://egnyte.atlassian.net/wiki/spaces/MOB/pages/396755073/Ask+-+AI+Document+Summary+and+Q+A+on+Mobile"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png"/><Relationship Id="rId3" Type="http://schemas.openxmlformats.org/officeDocument/2006/relationships/hyperlink" Target="https://egnyte.productboard.com/entity-detail/features/41212ed3-bd6b-4a32-bf3b-2d0f8caf1662" TargetMode="External"/><Relationship Id="rId4" Type="http://schemas.openxmlformats.org/officeDocument/2006/relationships/hyperlink" Target="https://jira.egnyte-it.com/browse/IOS-14110" TargetMode="External"/><Relationship Id="rId5" Type="http://schemas.openxmlformats.org/officeDocument/2006/relationships/hyperlink" Target="https://egnyte.atlassian.net/wiki/x/OYDVUQ"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7a25acec-c881-4071-8e56-2371ef86e49b" TargetMode="External"/><Relationship Id="rId3" Type="http://schemas.openxmlformats.org/officeDocument/2006/relationships/hyperlink" Target="https://jira.egnyte-it.com/browse/GR-597"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egnyte.com/dl/CFwIo6sFGk" TargetMode="External"/><Relationship Id="rId3" Type="http://schemas.openxmlformats.org/officeDocument/2006/relationships/hyperlink" Target="https://egnyte.productboard.com/entity-detail/features/79a3cbdb-ceab-49ad-8610-6c5142eaa448" TargetMode="External"/><Relationship Id="rId4" Type="http://schemas.openxmlformats.org/officeDocument/2006/relationships/hyperlink" Target="https://jira.egnyte-it.com/browse/APPS-13504"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37ec2510-b123-48f5-872f-7f0731b7a364"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jira.egnyte-it.com/browse/PINT-14789" TargetMode="External"/><Relationship Id="rId3" Type="http://schemas.openxmlformats.org/officeDocument/2006/relationships/hyperlink" Target="https://egnyte.productboard.com/entity-detail/features/bd9c2fe7-ec48-48f8-91f1-052fa4e09bf0"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fbdd36dd-e75e-4bdd-9960-fcddc604ca57" TargetMode="External"/><Relationship Id="rId3" Type="http://schemas.openxmlformats.org/officeDocument/2006/relationships/hyperlink" Target="https://jira.egnyte-it.com/browse/GR-457"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ad809601-f3fe-42a7-9499-437f105e67e4" TargetMode="External"/><Relationship Id="rId3" Type="http://schemas.openxmlformats.org/officeDocument/2006/relationships/hyperlink" Target="https://jira.egnyte-it.com/browse/DEL-38410"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4fccab0b-01ff-4f1d-9de0-731ac222a14c" TargetMode="External"/><Relationship Id="rId3" Type="http://schemas.openxmlformats.org/officeDocument/2006/relationships/hyperlink" Target="https://jira.egnyte-it.com/browse/DEL-43515"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jira.egnyte-it.com/browse/COM-268" TargetMode="External"/><Relationship Id="rId3" Type="http://schemas.openxmlformats.org/officeDocument/2006/relationships/hyperlink" Target="https://jira.egnyte-it.com/browse/SER-3461" TargetMode="External"/><Relationship Id="rId4" Type="http://schemas.openxmlformats.org/officeDocument/2006/relationships/hyperlink" Target="https://egnyte.productboard.com/entity-detail/features/e5964972-e2ba-4bce-a202-320cd464d5ee"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7ded889f-35a0-4804-841d-8f1cabb52ae2" TargetMode="External"/><Relationship Id="rId3" Type="http://schemas.openxmlformats.org/officeDocument/2006/relationships/hyperlink" Target="https://jira.egnyte-it.com/browse/DEL-44557"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187a47cd-ecd4-46f1-b4e8-a8a1c5a587f3" TargetMode="External"/><Relationship Id="rId3" Type="http://schemas.openxmlformats.org/officeDocument/2006/relationships/hyperlink" Target="https://jira.egnyte-it.com/browse/APPS-13646"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94fec0f0-3f65-49b5-8957-9baa259d190f" TargetMode="External"/><Relationship Id="rId3" Type="http://schemas.openxmlformats.org/officeDocument/2006/relationships/hyperlink" Target="https://jira.egnyte-it.com/browse/DEL-42147"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025d2113-d0f3-4319-bf81-0510257c3fcc" TargetMode="External"/><Relationship Id="rId3" Type="http://schemas.openxmlformats.org/officeDocument/2006/relationships/hyperlink" Target="Spillover from Q1" TargetMode="Externa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png"/><Relationship Id="rId3" Type="http://schemas.openxmlformats.org/officeDocument/2006/relationships/hyperlink" Target="https://egnyte.productboard.com/entity-detail/features/207d51d2-7a31-4b41-a697-3d441ef53317" TargetMode="External"/><Relationship Id="rId4" Type="http://schemas.openxmlformats.org/officeDocument/2006/relationships/hyperlink" Target="https://jira.egnyte-it.com/browse/APPS-13575" TargetMode="External"/><Relationship Id="rId5" Type="http://schemas.openxmlformats.org/officeDocument/2006/relationships/hyperlink" Target="https://egnyte.atlassian.net/wiki/spaces/IA/pages/1096810539/Pax8+Distribution+model+requirements"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0b600f6b-a4d5-4fa1-85e2-83dd95b98b25" TargetMode="External"/><Relationship Id="rId3" Type="http://schemas.openxmlformats.org/officeDocument/2006/relationships/hyperlink" Target="https://jira.egnyte-it.com/browse/APPS-13482" TargetMode="External"/><Relationship Id="rId4" Type="http://schemas.openxmlformats.org/officeDocument/2006/relationships/hyperlink" Target="https://egnyte.atlassian.net/wiki/spaces/IA/pages/1029636139/Service+account+for+partners+requirements"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atlassian.net/wiki/spaces/DEL/pages/1425834012/Ransomware+Unification+-+Replace+Ransomware+signature+source+with+reputable+threat+intel+source" TargetMode="External"/><Relationship Id="rId3" Type="http://schemas.openxmlformats.org/officeDocument/2006/relationships/hyperlink" Target="https://egnyte.productboard.com/entity-detail/features/6c9574c1-1dae-42d2-9a72-210454d6c425" TargetMode="External"/><Relationship Id="rId4" Type="http://schemas.openxmlformats.org/officeDocument/2006/relationships/hyperlink" Target="https://jira.egnyte-it.com/browse/DEL-44545" TargetMode="Externa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5679d974-65de-4dc9-9b27-b535d9294978" TargetMode="External"/><Relationship Id="rId3" Type="http://schemas.openxmlformats.org/officeDocument/2006/relationships/hyperlink" Target="https://jira.egnyte-it.com/browse/APPS-13455"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39b57f6e-010b-40f1-9889-1fdaddb11df2" TargetMode="Externa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98780d3a-51e1-4b3e-a26f-4d58839be35d" TargetMode="External"/><Relationship Id="rId3" Type="http://schemas.openxmlformats.org/officeDocument/2006/relationships/hyperlink" Target="https://jira.egnyte-it.com/browse/CFS-66426" TargetMode="Externa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e8cbca88-b505-4564-bab7-73b2bcfb1fb4" TargetMode="Externa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egnyte.com/dl/QOkxJeRFY1" TargetMode="External"/><Relationship Id="rId3" Type="http://schemas.openxmlformats.org/officeDocument/2006/relationships/hyperlink" Target="https://egnyte.atlassian.net/wiki/spaces/IA/pages/1223262209/Services+Add-Ons+Eligible+for+Trials" TargetMode="External"/><Relationship Id="rId4" Type="http://schemas.openxmlformats.org/officeDocument/2006/relationships/hyperlink" Target="https://egnyte.productboard.com/entity-detail/features/20ee3776-331c-4a9b-90c5-39b04b38eb82" TargetMode="External"/><Relationship Id="rId5" Type="http://schemas.openxmlformats.org/officeDocument/2006/relationships/hyperlink" Target="https://jira.egnyte-it.com/browse/GR-537" TargetMode="Externa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6931f58c-fde4-45b4-bc17-15deb66bdad1" TargetMode="External"/><Relationship Id="rId3" Type="http://schemas.openxmlformats.org/officeDocument/2006/relationships/hyperlink" Target="https://jira.egnyte-it.com/browse/APPS-13645" TargetMode="Externa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png"/><Relationship Id="rId3" Type="http://schemas.openxmlformats.org/officeDocument/2006/relationships/hyperlink" Target="https://egnyte.productboard.com/entity-detail/features/eb17087f-1bd1-4182-beef-6d9deba927c6" TargetMode="External"/><Relationship Id="rId4" Type="http://schemas.openxmlformats.org/officeDocument/2006/relationships/hyperlink" Target="https://jira.egnyte-it.com/browse/CFS-63574" TargetMode="Externa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925f9cfc-fe24-4fb6-93df-ed8659897bbd" TargetMode="External"/><Relationship Id="rId3" Type="http://schemas.openxmlformats.org/officeDocument/2006/relationships/hyperlink" Target="https://jira.egnyte-it.com/browse/EMT-13743" TargetMode="Externa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b55145b7-5f84-42a1-9946-3d9da34210f6" TargetMode="External"/><Relationship Id="rId3" Type="http://schemas.openxmlformats.org/officeDocument/2006/relationships/hyperlink" Target="https://jira.egnyte-it.com/browse/EMT-13611" TargetMode="Externa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012a4a7e-c907-4509-ab43-19f4cbbfd8be" TargetMode="External"/><Relationship Id="rId3" Type="http://schemas.openxmlformats.org/officeDocument/2006/relationships/hyperlink" Target="https://jira.egnyte-it.com/browse/EMT-13768" TargetMode="External"/><Relationship Id="rId4" Type="http://schemas.openxmlformats.org/officeDocument/2006/relationships/hyperlink" Target="https://egnyte.atlassian.net/wiki/spaces/AEC/pages/1223622717/Deltek+Vantagepoint+Integration"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9cce6b14-419a-4714-bcd3-553cbcbbfe32" TargetMode="Externa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c05b4f17-6e28-4760-875e-68e7a8e8c3a5" TargetMode="External"/><Relationship Id="rId3" Type="http://schemas.openxmlformats.org/officeDocument/2006/relationships/hyperlink" Target="https://jira.egnyte-it.com/browse/APPS-13748" TargetMode="Externa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png"/><Relationship Id="rId3" Type="http://schemas.openxmlformats.org/officeDocument/2006/relationships/hyperlink" Target="https://egnyte.productboard.com/entity-detail/features/a9d1d980-f3e5-44e8-815f-e08aed1da02b" TargetMode="External"/><Relationship Id="rId4" Type="http://schemas.openxmlformats.org/officeDocument/2006/relationships/hyperlink" Target="https://jira.egnyte-it.com/browse/CFS-64852" TargetMode="External"/><Relationship Id="rId5" Type="http://schemas.openxmlformats.org/officeDocument/2006/relationships/hyperlink" Target="https://egnyte.atlassian.net/wiki/spaces/CFS/pages/967737346/15.+Project+Center" TargetMode="Externa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atlassian.net/wiki/spaces/AEC/pages/746651753/ACC+Integration" TargetMode="External"/><Relationship Id="rId3" Type="http://schemas.openxmlformats.org/officeDocument/2006/relationships/hyperlink" Target="https://www.figma.com/design/LlzP9CPnCoI44cAH0oKlPU/Egnyte-to-ACC-bi-directional-connection-%5BUX-3132%5D?node-id=201-376&amp;node-type=canvas&amp;t=3IHBOcnMUsa8sDuO-0" TargetMode="External"/><Relationship Id="rId4" Type="http://schemas.openxmlformats.org/officeDocument/2006/relationships/hyperlink" Target="https://egnyte.productboard.com/entity-detail/features/3dcc230f-176f-4fb8-8bf9-6ec090604548" TargetMode="External"/><Relationship Id="rId5" Type="http://schemas.openxmlformats.org/officeDocument/2006/relationships/hyperlink" Target="https://jira.egnyte-it.com/browse/DEL-40646" TargetMode="Externa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png"/><Relationship Id="rId3" Type="http://schemas.openxmlformats.org/officeDocument/2006/relationships/hyperlink" Target="https://egnyte.productboard.com/entity-detail/features/19d12767-37d1-4d7f-8fc9-5c2320bbb472" TargetMode="External"/><Relationship Id="rId4" Type="http://schemas.openxmlformats.org/officeDocument/2006/relationships/hyperlink" Target="https://jira.egnyte-it.com/browse/SRV-2516" TargetMode="External"/><Relationship Id="rId5" Type="http://schemas.openxmlformats.org/officeDocument/2006/relationships/hyperlink" Target="https://egnyte.atlassian.net/wiki/spaces/AEC/pages/888373464/ODA+Preview+Additional+UI+Capabilities+-+User+Stories" TargetMode="Externa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0967568e-b099-4e76-8636-8fc03fdec0bf" TargetMode="External"/><Relationship Id="rId3" Type="http://schemas.openxmlformats.org/officeDocument/2006/relationships/hyperlink" Target="https://jira.egnyte-it.com/browse/LS-4151" TargetMode="External"/><Relationship Id="rId4" Type="http://schemas.openxmlformats.org/officeDocument/2006/relationships/hyperlink" Target="https://egnyte.atlassian.net/wiki/spaces/LS/pages/1353220369/Controlled+Document+Management+v8.0+User+Stories#Creation-of-Drafts" TargetMode="Externa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8e13732f-3ef2-495f-93e1-8c1db164eb46" TargetMode="External"/><Relationship Id="rId3" Type="http://schemas.openxmlformats.org/officeDocument/2006/relationships/hyperlink" Target="https://jira.egnyte-it.com/browse/LS-4155" TargetMode="External"/><Relationship Id="rId4" Type="http://schemas.openxmlformats.org/officeDocument/2006/relationships/hyperlink" Target="https://egnyte.atlassian.net/wiki/spaces/LS/pages/1353220369/Controlled+Document+Management+v8.0+User+Stories#Optional-Effective-End-Dates" TargetMode="Externa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1c71fafb-3c1a-4072-b112-6b61d28939fb" TargetMode="External"/><Relationship Id="rId3" Type="http://schemas.openxmlformats.org/officeDocument/2006/relationships/hyperlink" Target="https://jira.egnyte-it.com/browse/LS-4286" TargetMode="External"/><Relationship Id="rId4" Type="http://schemas.openxmlformats.org/officeDocument/2006/relationships/hyperlink" Target="https://egnyte.atlassian.net/wiki/spaces/LS/pages/1330872635/Controlled+Document+Management+v9.0" TargetMode="Externa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feature-board/planning/features/b0ac6888-39c9-4eb6-b9d3-2bb9d73d98fc" TargetMode="Externa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a0ee8282-5cc1-4033-932e-359d1c59c819" TargetMode="External"/><Relationship Id="rId3" Type="http://schemas.openxmlformats.org/officeDocument/2006/relationships/hyperlink" Target="https://jira.egnyte-it.com/browse/DEL-22618" TargetMode="External"/><Relationship Id="rId4" Type="http://schemas.openxmlformats.org/officeDocument/2006/relationships/hyperlink" Target="https://egnyte.atlassian.net/wiki/spaces/DEL/pages/1425834087/Scheduled+Reviews+for+Permission+Review+Requests+and+SC+Reviews" TargetMode="Externa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png"/><Relationship Id="rId3" Type="http://schemas.openxmlformats.org/officeDocument/2006/relationships/hyperlink" Target="https://egnyte.productboard.com/entity-detail/features/bb0403fb-a317-4052-b554-04f78a9b5171" TargetMode="External"/><Relationship Id="rId4" Type="http://schemas.openxmlformats.org/officeDocument/2006/relationships/hyperlink" Target="https://jira.egnyte-it.com/browse/EGD-21555" TargetMode="External"/><Relationship Id="rId5" Type="http://schemas.openxmlformats.org/officeDocument/2006/relationships/hyperlink" Target="https://egnyte.atlassian.net/wiki/spaces/EDrive/pages/1221197835/Egnyte+Actions+-+Windows+11+Support" TargetMode="Externa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0.png"/><Relationship Id="rId3" Type="http://schemas.openxmlformats.org/officeDocument/2006/relationships/hyperlink" Target="https://egnyte.productboard.com/entity-detail/features/31e10484-aea8-4cc4-84d1-7533d7d5b71a" TargetMode="External"/><Relationship Id="rId4" Type="http://schemas.openxmlformats.org/officeDocument/2006/relationships/hyperlink" Target="https://jira.egnyte-it.com/browse/EGD-20540" TargetMode="External"/><Relationship Id="rId5" Type="http://schemas.openxmlformats.org/officeDocument/2006/relationships/hyperlink" Target="https://egnyte.atlassian.net/wiki/spaces/EDrive/pages/661423025/Application+UI+-+requirements+WiP" TargetMode="Externa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7569e8f0-037a-4f04-8e30-a9df1074c2a5" TargetMode="External"/><Relationship Id="rId3" Type="http://schemas.openxmlformats.org/officeDocument/2006/relationships/hyperlink" Target="https://jira.egnyte-it.com/browse/EGD-23096" TargetMode="External"/><Relationship Id="rId4" Type="http://schemas.openxmlformats.org/officeDocument/2006/relationships/hyperlink" Target="https://egnyte.atlassian.net/wiki/spaces/EDrive/pages/1087242244/SCDA+Windows+Beta+Plan" TargetMode="Externa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b70b7a70-e086-4a5b-8ef5-24a3afdd4f5a" TargetMode="External"/><Relationship Id="rId3" Type="http://schemas.openxmlformats.org/officeDocument/2006/relationships/hyperlink" Target="https://jira.egnyte-it.com/browse/EGD-21559" TargetMode="External"/><Relationship Id="rId4" Type="http://schemas.openxmlformats.org/officeDocument/2006/relationships/hyperlink" Target="https://egnyte.atlassian.net/wiki/spaces/EDrive/pages/1378254906/SCDA+Mac+Beta+Plan" TargetMode="Externa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eb0dd056-930f-41ce-94f6-bdd64bc380e6" TargetMode="External"/><Relationship Id="rId3" Type="http://schemas.openxmlformats.org/officeDocument/2006/relationships/hyperlink" Target="https://jira.egnyte-it.com/browse/DEL-31667" TargetMode="External"/><Relationship Id="rId4" Type="http://schemas.openxmlformats.org/officeDocument/2006/relationships/hyperlink" Target="https://egnyte.atlassian.net/wiki/spaces/DEL/pages/1009909903/Content+Safeguards+-+Group-based+Link+Sharing+Controls+-+Phase+2" TargetMode="Externa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1.png"/><Relationship Id="rId3" Type="http://schemas.openxmlformats.org/officeDocument/2006/relationships/hyperlink" Target="https://egnyte.productboard.com/entity-detail/features/db2f2f61-715e-4b99-94f2-1131bb88c5a1" TargetMode="External"/><Relationship Id="rId4" Type="http://schemas.openxmlformats.org/officeDocument/2006/relationships/hyperlink" Target="https://jira.egnyte-it.com/browse/DEL-44353" TargetMode="External"/><Relationship Id="rId5" Type="http://schemas.openxmlformats.org/officeDocument/2006/relationships/hyperlink" Target="https://egnyte.atlassian.net/wiki/spaces/DEL/pages/1433796679/Provide+ability+to+pause+archival+deletion+policies" TargetMode="Externa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2.png"/><Relationship Id="rId3" Type="http://schemas.openxmlformats.org/officeDocument/2006/relationships/hyperlink" Target="https://egnyte.productboard.com/entity-detail/features/8e3f45c1-303a-4da6-83fe-5249b7b02aa0" TargetMode="External"/><Relationship Id="rId4" Type="http://schemas.openxmlformats.org/officeDocument/2006/relationships/hyperlink" Target="https://jira.egnyte-it.com/browse/CFS-65375" TargetMode="External"/><Relationship Id="rId5" Type="http://schemas.openxmlformats.org/officeDocument/2006/relationships/hyperlink" Target="https://egnyte.atlassian.net/wiki/spaces/CFS/pages/984940567/Multi+document+envelope"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feature-board/planning/features/77999fde-5270-47a4-ac17-59b397232439" TargetMode="Externa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932fd759-6b23-4903-a6e2-d852593ddb2b" TargetMode="External"/><Relationship Id="rId3" Type="http://schemas.openxmlformats.org/officeDocument/2006/relationships/hyperlink" Target="https://jira.egnyte-it.com/browse/CFS-67745" TargetMode="External"/><Relationship Id="rId4" Type="http://schemas.openxmlformats.org/officeDocument/2006/relationships/hyperlink" Target="https://egnyte.atlassian.net/wiki/spaces/CFS/pages/1428062312/Bulk+sending+eSignature+request" TargetMode="Externa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9a51ac4b-ad65-4cdf-b221-5ca24c4634cf" TargetMode="External"/><Relationship Id="rId3" Type="http://schemas.openxmlformats.org/officeDocument/2006/relationships/hyperlink" Target="https://jira.egnyte-it.com/browse/CFS-64734" TargetMode="External"/><Relationship Id="rId4" Type="http://schemas.openxmlformats.org/officeDocument/2006/relationships/hyperlink" Target="See description" TargetMode="Externa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e34bad58-b20c-4145-b173-a037533cca68" TargetMode="External"/><Relationship Id="rId3" Type="http://schemas.openxmlformats.org/officeDocument/2006/relationships/hyperlink" Target="https://jira.egnyte-it.com/browse/CFS-67268" TargetMode="External"/><Relationship Id="rId4" Type="http://schemas.openxmlformats.org/officeDocument/2006/relationships/hyperlink" Target="https://egnyte.atlassian.net/wiki/spaces/CFS/pages/1445462058/Group+management+improvements+user+stories" TargetMode="Externa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3.png"/><Relationship Id="rId3" Type="http://schemas.openxmlformats.org/officeDocument/2006/relationships/hyperlink" Target="https://egnyte.productboard.com/entity-detail/features/3e08e5bd-1157-4d7f-95b7-be1d15b1e149" TargetMode="External"/><Relationship Id="rId4" Type="http://schemas.openxmlformats.org/officeDocument/2006/relationships/hyperlink" Target="https://jira.egnyte-it.com/browse/DEL-43523" TargetMode="Externa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6f58c7f9-22f9-479c-89cc-f1b330d7a643" TargetMode="External"/><Relationship Id="rId3" Type="http://schemas.openxmlformats.org/officeDocument/2006/relationships/hyperlink" Target="https://jira.egnyte-it.com/browse/DEL-45080" TargetMode="External"/><Relationship Id="rId4" Type="http://schemas.openxmlformats.org/officeDocument/2006/relationships/hyperlink" Target="https://egnyte.atlassian.net/wiki/spaces/MMP/pages/1499464026/ExtRep+for+MSPs+-+UX+Requirements" TargetMode="Externa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4.png"/><Relationship Id="rId3" Type="http://schemas.openxmlformats.org/officeDocument/2006/relationships/hyperlink" Target="https://egnyte.productboard.com/entity-detail/features/38468b5c-d3db-4598-8e11-3e5c58e88ede" TargetMode="External"/><Relationship Id="rId4" Type="http://schemas.openxmlformats.org/officeDocument/2006/relationships/hyperlink" Target="https://jira.egnyte-it.com/browse/DEL-43506" TargetMode="Externa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a4d2aeef-edc1-41a5-9491-a14c4205ef4d" TargetMode="External"/><Relationship Id="rId3" Type="http://schemas.openxmlformats.org/officeDocument/2006/relationships/hyperlink" Target="https://jira.egnyte-it.com/browse/DEL-31632" TargetMode="External"/><Relationship Id="rId4" Type="http://schemas.openxmlformats.org/officeDocument/2006/relationships/hyperlink" Target="https://egnyte.atlassian.net/wiki/spaces/DEL/pages/1014202389/Unusual+Access+-+Reduce+false+positives+associated+with+Windows+system+activity" TargetMode="Externa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5.png"/><Relationship Id="rId3" Type="http://schemas.openxmlformats.org/officeDocument/2006/relationships/hyperlink" Target="https://egnyte.productboard.com/entity-detail/features/77937ec7-608e-4550-86e3-22ec2e09d774" TargetMode="External"/><Relationship Id="rId4" Type="http://schemas.openxmlformats.org/officeDocument/2006/relationships/hyperlink" Target="https://jira.egnyte-it.com/browse/DEL-42493" TargetMode="External"/><Relationship Id="rId5" Type="http://schemas.openxmlformats.org/officeDocument/2006/relationships/hyperlink" Target="https://egnyte.atlassian.net/wiki/spaces/DEL/pages/1065386630/Issues+-+Risk+vs+Data+Access+Hygiene" TargetMode="Externa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6.png"/><Relationship Id="rId3" Type="http://schemas.openxmlformats.org/officeDocument/2006/relationships/hyperlink" Target="https://egnyte.productboard.com/entity-detail/features/b4ff7b4d-9c0f-4a81-998d-f904d825935b" TargetMode="External"/><Relationship Id="rId4" Type="http://schemas.openxmlformats.org/officeDocument/2006/relationships/hyperlink" Target="https://jira.egnyte-it.com/browse/DEL-41981" TargetMode="External"/><Relationship Id="rId5" Type="http://schemas.openxmlformats.org/officeDocument/2006/relationships/hyperlink" Target="https://egnyte.atlassian.net/wiki/spaces/DEL/pages/1426587663/Copy+of+S+G+Insights+in+CFS+-+Phase+2"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93d8e54c-29ee-4bae-b8c0-592e72986922" TargetMode="External"/><Relationship Id="rId3" Type="http://schemas.openxmlformats.org/officeDocument/2006/relationships/hyperlink" Target="https://jira.egnyte-it.com/browse/DEL-41756" TargetMode="Externa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ef2ff63b-8e4b-4c69-a25f-373eec128b19" TargetMode="External"/><Relationship Id="rId3" Type="http://schemas.openxmlformats.org/officeDocument/2006/relationships/hyperlink" Target="https://jira.egnyte-it.com/browse/DEL-44433" TargetMode="Externa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f92f9e34-33c7-4b55-aea7-1e69611693b4" TargetMode="External"/><Relationship Id="rId3" Type="http://schemas.openxmlformats.org/officeDocument/2006/relationships/hyperlink" Target="https://jira.egnyte-it.com/browse/CFS-63434" TargetMode="Externa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43ecf129-b201-448f-801c-35a7f28ee85f" TargetMode="External"/><Relationship Id="rId3" Type="http://schemas.openxmlformats.org/officeDocument/2006/relationships/hyperlink" Target="https://jira.egnyte-it.com/browse/DEL-44739" TargetMode="Externa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d454d018-ffd7-40ed-96fe-6bf659fd48fa" TargetMode="External"/><Relationship Id="rId3" Type="http://schemas.openxmlformats.org/officeDocument/2006/relationships/hyperlink" Target="https://jira.egnyte-it.com/browse/TRB-8299" TargetMode="Externa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7.png"/><Relationship Id="rId3" Type="http://schemas.openxmlformats.org/officeDocument/2006/relationships/hyperlink" Target="https://egnyte.productboard.com/entity-detail/features/45378370-3acd-498d-ba2c-8a0eb9d79eed" TargetMode="External"/><Relationship Id="rId4" Type="http://schemas.openxmlformats.org/officeDocument/2006/relationships/hyperlink" Target="https://jira.egnyte-it.com/browse/DEL-43244" TargetMode="External"/><Relationship Id="rId5" Type="http://schemas.openxmlformats.org/officeDocument/2006/relationships/hyperlink" Target="https://egnyte.atlassian.net/wiki/x/JYE9Tg" TargetMode="Externa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8.png"/><Relationship Id="rId3" Type="http://schemas.openxmlformats.org/officeDocument/2006/relationships/hyperlink" Target="https://egnyte.productboard.com/entity-detail/features/5dbe6168-3da5-4157-a293-2121728abf9d" TargetMode="External"/><Relationship Id="rId4" Type="http://schemas.openxmlformats.org/officeDocument/2006/relationships/hyperlink" Target="https://jira.egnyte-it.com/browse/DEL-44555" TargetMode="External"/><Relationship Id="rId5" Type="http://schemas.openxmlformats.org/officeDocument/2006/relationships/hyperlink" Target="https://egnyte.atlassian.net/wiki/x/TIA0Ug" TargetMode="Externa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baf28d38-591a-4522-8dcb-ea12bccd3d1c" TargetMode="Externa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9.png"/><Relationship Id="rId3" Type="http://schemas.openxmlformats.org/officeDocument/2006/relationships/hyperlink" Target="https://egnyte.productboard.com/entity-detail/features/6629501a-d091-463a-8701-881390e9a54a" TargetMode="External"/><Relationship Id="rId4" Type="http://schemas.openxmlformats.org/officeDocument/2006/relationships/hyperlink" Target="https://jira.egnyte-it.com/browse/APPS-12215" TargetMode="External"/><Relationship Id="rId5" Type="http://schemas.openxmlformats.org/officeDocument/2006/relationships/hyperlink" Target="https://egnyte.atlassian.net/wiki/spaces/IA/pages/813596684/Gen+4+Plans+-+Roadmap" TargetMode="External"/></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Uncategorized</a:t>
            </a:r>
          </a:p>
        </p:txBody>
      </p:sp>
    </p:spTree>
  </p:cSld>
  <p:clrMapOvr>
    <a:masterClrMapping/>
  </p:clrMapOvr>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SS on Azure Gov public cloud (FedRAMP certified)</a:t>
            </a:r>
          </a:p>
        </p:txBody>
      </p:sp>
      <p:sp>
        <p:nvSpPr>
          <p:cNvPr id="3" name="Content Placeholder 2"/>
          <p:cNvSpPr>
            <a:spLocks noGrp="1"/>
          </p:cNvSpPr>
          <p:nvPr>
            <p:ph idx="1" sz="half"/>
          </p:nvPr>
        </p:nvSpPr>
        <p:spPr/>
        <p:txBody>
          <a:bodyPr/>
          <a:lstStyle/>
          <a:p>
            <a:pPr>
              <a:spcAft>
                <a:spcPts val="600"/>
              </a:spcAft>
            </a:pPr>
            <a:r>
              <a:rPr sz="1100" b="0" u="none">
                <a:latin typeface="Avenir"/>
              </a:rPr>
              <a:t>There is requirement from customers especially</a:t>
            </a:r>
            <a:r>
              <a:rPr sz="1100" b="1" u="none">
                <a:latin typeface="Avenir"/>
              </a:rPr>
              <a:t>NetCov</a:t>
            </a:r>
            <a:r>
              <a:rPr sz="1100" b="0" u="none">
                <a:latin typeface="Avenir"/>
              </a:rPr>
              <a:t>( an high profile MSP ) to support SS on Azure Gov public cloud due to high compute and performance requirement from their applications.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10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NGP Upsell from G3 and Prior</a:t>
            </a:r>
          </a:p>
        </p:txBody>
      </p:sp>
      <p:sp>
        <p:nvSpPr>
          <p:cNvPr id="3" name="Content Placeholder 2"/>
          <p:cNvSpPr>
            <a:spLocks noGrp="1"/>
          </p:cNvSpPr>
          <p:nvPr>
            <p:ph idx="1" sz="half"/>
          </p:nvPr>
        </p:nvSpPr>
        <p:spPr/>
        <p:txBody>
          <a:bodyPr/>
          <a:lstStyle/>
          <a:p>
            <a:pPr>
              <a:spcAft>
                <a:spcPts val="600"/>
              </a:spcAft>
            </a:pPr>
            <a:r>
              <a:rPr sz="1100" b="0" u="none">
                <a:latin typeface="Avenir"/>
              </a:rPr>
              <a:t>In collaboration with Marketing, we will launch a series of  Pendo Upsell campaigns aligned to other marketing efforts.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4"/>
              </a:rPr>
              <a:t>View in Productboard</a:t>
            </a:r>
          </a:p>
        </p:txBody>
      </p:sp>
      <p:sp>
        <p:nvSpPr>
          <p:cNvPr id="6" name="Text Placeholder 5"/>
          <p:cNvSpPr>
            <a:spLocks noGrp="1"/>
          </p:cNvSpPr>
          <p:nvPr>
            <p:ph type="body" idx="12" sz="quarter"/>
          </p:nvPr>
        </p:nvSpPr>
        <p:spPr/>
        <p:txBody>
          <a:bodyPr/>
          <a:lstStyle/>
          <a:p>
            <a:r>
              <a:rPr sz="1100">
                <a:latin typeface="Avenir"/>
                <a:hlinkClick r:id="rId5"/>
              </a:rPr>
              <a:t>GR-562</a:t>
            </a:r>
          </a:p>
        </p:txBody>
      </p:sp>
      <p:sp>
        <p:nvSpPr>
          <p:cNvPr id="7" name="Text Placeholder 6"/>
          <p:cNvSpPr>
            <a:spLocks noGrp="1"/>
          </p:cNvSpPr>
          <p:nvPr>
            <p:ph type="body" idx="13" sz="quarter"/>
          </p:nvPr>
        </p:nvSpPr>
        <p:spPr/>
        <p:txBody>
          <a:bodyPr/>
          <a:lstStyle/>
          <a:p>
            <a:r>
              <a:rPr sz="1100">
                <a:latin typeface="Avenir"/>
                <a:hlinkClick r:id="rId6"/>
              </a:rPr>
              <a:t>Link to requirements</a:t>
            </a:r>
          </a:p>
        </p:txBody>
      </p:sp>
      <p:pic>
        <p:nvPicPr>
          <p:cNvPr id="8" name="Picture 7" descr="image.png"/>
          <p:cNvPicPr>
            <a:picLocks noChangeAspect="1"/>
          </p:cNvPicPr>
          <p:nvPr/>
        </p:nvPicPr>
        <p:blipFill>
          <a:blip r:embed="rId2"/>
          <a:stretch>
            <a:fillRect/>
          </a:stretch>
        </p:blipFill>
        <p:spPr>
          <a:xfrm>
            <a:off x="5023398" y="726519"/>
            <a:ext cx="3110404" cy="3495100"/>
          </a:xfrm>
          <a:prstGeom prst="rect">
            <a:avLst/>
          </a:prstGeom>
        </p:spPr>
      </p:pic>
      <p:pic>
        <p:nvPicPr>
          <p:cNvPr id="9" name="Picture 8" descr="image.png"/>
          <p:cNvPicPr>
            <a:picLocks noChangeAspect="1"/>
          </p:cNvPicPr>
          <p:nvPr/>
        </p:nvPicPr>
        <p:blipFill>
          <a:blip r:embed="rId3"/>
          <a:stretch>
            <a:fillRect/>
          </a:stretch>
        </p:blipFill>
        <p:spPr>
          <a:xfrm>
            <a:off x="4641850" y="1413430"/>
            <a:ext cx="3873500" cy="2121278"/>
          </a:xfrm>
          <a:prstGeom prst="rect">
            <a:avLst/>
          </a:prstGeom>
        </p:spPr>
      </p:pic>
    </p:spTree>
  </p:cSld>
  <p:clrMapOvr>
    <a:masterClrMapping/>
  </p:clrMapOvr>
</p:sld>
</file>

<file path=ppt/slides/slide10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[PLG] NGP Trial Onboarding Integrations Enablement (Milestone 2.5)</a:t>
            </a:r>
          </a:p>
        </p:txBody>
      </p:sp>
      <p:sp>
        <p:nvSpPr>
          <p:cNvPr id="3" name="Content Placeholder 2"/>
          <p:cNvSpPr>
            <a:spLocks noGrp="1"/>
          </p:cNvSpPr>
          <p:nvPr>
            <p:ph idx="1" sz="half"/>
          </p:nvPr>
        </p:nvSpPr>
        <p:spPr/>
        <p:txBody>
          <a:bodyPr/>
          <a:lstStyle/>
          <a:p>
            <a:pPr>
              <a:spcAft>
                <a:spcPts val="600"/>
              </a:spcAft>
            </a:pPr>
            <a:r>
              <a:rPr sz="1100" b="0" u="none">
                <a:latin typeface="Avenir"/>
              </a:rPr>
              <a:t>See [</a:t>
            </a:r>
            <a:r>
              <a:rPr sz="1100" b="0" u="sng">
                <a:latin typeface="Avenir"/>
                <a:hlinkClick r:id="rId2"/>
              </a:rPr>
              <a:t>https://egnyte.atlassian.net/wiki/x/BgBEV</a:t>
            </a:r>
            <a:r>
              <a:rPr sz="1100" b="0" u="none">
                <a:latin typeface="Avenir"/>
              </a:rPr>
              <a:t>]</a:t>
            </a:r>
          </a:p>
          <a:p>
            <a:pPr/>
            <a:r>
              <a:rPr sz="1100" b="0" u="none">
                <a:latin typeface="Avenir"/>
              </a:rPr>
              <a:t>• We know that domains with 3 or more Integrations are much stickier.</a:t>
            </a:r>
          </a:p>
          <a:p>
            <a:pPr/>
            <a:r>
              <a:rPr sz="1100" b="0" u="none">
                <a:latin typeface="Avenir"/>
              </a:rPr>
              <a:t>• As part of the Onboarding experience, we are adding a question to the Admin Survey to determine what type of productivity tools they use. We will automatically enable the appropriate integrations (Google, MS, Slack)</a:t>
            </a:r>
          </a:p>
          <a:p>
            <a:pPr/>
            <a:r>
              <a:rPr sz="1100" b="0" u="none">
                <a:latin typeface="Avenir"/>
              </a:rPr>
              <a:t>• We will automatically enable other Integrations from the Egnyte App Store, based on the industry specified. Many integrations can't be enabled without input from the customer, so we will only enable a handful for each.</a:t>
            </a:r>
          </a:p>
          <a:p>
            <a:pPr/>
            <a:r>
              <a:rPr sz="1100" b="0" u="none">
                <a:latin typeface="Avenir"/>
              </a:rPr>
              <a:t>• Starting with the 5 industries called out in the App Store, we want to include these integrations if users select any of the following:</a:t>
            </a:r>
          </a:p>
          <a:p>
            <a:pPr lvl="1"/>
            <a:r>
              <a:rPr sz="1100" b="0" u="none">
                <a:latin typeface="Avenir"/>
              </a:rPr>
              <a:t>• Architecture, Engineering or Construction</a:t>
            </a:r>
          </a:p>
          <a:p>
            <a:pPr lvl="1"/>
            <a:r>
              <a:rPr sz="1100" b="0" u="none">
                <a:latin typeface="Avenir"/>
              </a:rPr>
              <a:t>• Financial Services</a:t>
            </a:r>
          </a:p>
          <a:p>
            <a:pPr lvl="1"/>
            <a:r>
              <a:rPr sz="1100" b="0" u="none">
                <a:latin typeface="Avenir"/>
              </a:rPr>
              <a:t>• Healthcare or Life Sciences</a:t>
            </a:r>
          </a:p>
          <a:p>
            <a:pPr lvl="1"/>
            <a:r>
              <a:rPr sz="1100" b="0" u="none">
                <a:latin typeface="Avenir"/>
              </a:rPr>
              <a:t>• Legal</a:t>
            </a:r>
          </a:p>
          <a:p>
            <a:pPr lvl="1"/>
            <a:r>
              <a:rPr sz="1100" b="0" u="none">
                <a:latin typeface="Avenir"/>
              </a:rPr>
              <a:t>• Media &amp; Entertainment</a:t>
            </a:r>
          </a:p>
          <a:p>
            <a:pPr lvl="1"/>
            <a:r>
              <a:rPr sz="1100" b="0" u="none">
                <a:latin typeface="Avenir"/>
              </a:rPr>
              <a:t>• Nice to Have: Gov, and possibly others</a:t>
            </a:r>
          </a:p>
          <a:p>
            <a:pPr>
              <a:spcAft>
                <a:spcPts val="600"/>
              </a:spcAft>
            </a:pPr>
            <a:r>
              <a:rPr sz="1100" b="0" u="none">
                <a:latin typeface="Avenir"/>
              </a:rPr>
              <a:t>PINT team has completed an API for the App Store that will be used for this initiative.</a:t>
            </a:r>
            <a:r>
              <a:rPr sz="1100" b="0" u="none">
                <a:latin typeface="Avenir"/>
              </a:rPr>
              <a:t>[</a:t>
            </a:r>
            <a:r>
              <a:rPr sz="1100" b="0" u="sng">
                <a:latin typeface="Avenir"/>
                <a:hlinkClick r:id="rId3"/>
              </a:rPr>
              <a:t>https://egnyte.atlassian.net/wiki/spaces/PINT/pages/1166082078/App+Store+Configuration+API+for+Egnyte+Platform</a:t>
            </a:r>
            <a:r>
              <a:rPr sz="1100" b="0" u="none">
                <a:latin typeface="Avenir"/>
              </a:rPr>
              <a:t>]</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5"/>
              </a:rPr>
              <a:t>View in Productboard</a:t>
            </a:r>
          </a:p>
        </p:txBody>
      </p:sp>
      <p:sp>
        <p:nvSpPr>
          <p:cNvPr id="6" name="Text Placeholder 5"/>
          <p:cNvSpPr>
            <a:spLocks noGrp="1"/>
          </p:cNvSpPr>
          <p:nvPr>
            <p:ph type="body" idx="12" sz="quarter"/>
          </p:nvPr>
        </p:nvSpPr>
        <p:spPr/>
        <p:txBody>
          <a:bodyPr/>
          <a:lstStyle/>
          <a:p>
            <a:r>
              <a:rPr sz="1100">
                <a:latin typeface="Avenir"/>
                <a:hlinkClick r:id="rId6"/>
              </a:rPr>
              <a:t>GR-591</a:t>
            </a:r>
          </a:p>
        </p:txBody>
      </p:sp>
      <p:sp>
        <p:nvSpPr>
          <p:cNvPr id="7" name="Text Placeholder 6"/>
          <p:cNvSpPr>
            <a:spLocks noGrp="1"/>
          </p:cNvSpPr>
          <p:nvPr>
            <p:ph type="body" idx="13" sz="quarter"/>
          </p:nvPr>
        </p:nvSpPr>
        <p:spPr/>
        <p:txBody>
          <a:bodyPr/>
          <a:lstStyle/>
          <a:p>
            <a:r>
              <a:rPr sz="1100">
                <a:latin typeface="Avenir"/>
                <a:hlinkClick r:id="rId2"/>
              </a:rPr>
              <a:t>Link to requirements</a:t>
            </a:r>
          </a:p>
        </p:txBody>
      </p:sp>
      <p:pic>
        <p:nvPicPr>
          <p:cNvPr id="8" name="Picture 7" descr="image.png"/>
          <p:cNvPicPr>
            <a:picLocks noChangeAspect="1"/>
          </p:cNvPicPr>
          <p:nvPr/>
        </p:nvPicPr>
        <p:blipFill>
          <a:blip r:embed="rId4"/>
          <a:stretch>
            <a:fillRect/>
          </a:stretch>
        </p:blipFill>
        <p:spPr>
          <a:xfrm>
            <a:off x="4641850" y="1122575"/>
            <a:ext cx="3873500" cy="2702988"/>
          </a:xfrm>
          <a:prstGeom prst="rect">
            <a:avLst/>
          </a:prstGeom>
        </p:spPr>
      </p:pic>
    </p:spTree>
  </p:cSld>
  <p:clrMapOvr>
    <a:masterClrMapping/>
  </p:clrMapOvr>
</p:sld>
</file>

<file path=ppt/slides/slide10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[PLG] NGP Trial Onboarding Refinements (Milestone 3)</a:t>
            </a:r>
          </a:p>
        </p:txBody>
      </p:sp>
      <p:sp>
        <p:nvSpPr>
          <p:cNvPr id="3" name="Content Placeholder 2"/>
          <p:cNvSpPr>
            <a:spLocks noGrp="1"/>
          </p:cNvSpPr>
          <p:nvPr>
            <p:ph idx="1" sz="half"/>
          </p:nvPr>
        </p:nvSpPr>
        <p:spPr/>
        <p:txBody>
          <a:bodyPr/>
          <a:lstStyle/>
          <a:p>
            <a:pPr>
              <a:spcAft>
                <a:spcPts val="600"/>
              </a:spcAft>
            </a:pPr>
            <a:r>
              <a:rPr sz="1100" b="0" u="none">
                <a:latin typeface="Avenir"/>
              </a:rPr>
              <a:t>Includes a variety of refinements to the NGP Trial Onboarding experience.</a:t>
            </a:r>
          </a:p>
          <a:p>
            <a:pPr/>
            <a:r>
              <a:rPr sz="1100" b="0" u="none">
                <a:latin typeface="Avenir"/>
              </a:rPr>
              <a:t>• Various minor UI bug fixes, tooltips and alignment issues.</a:t>
            </a:r>
          </a:p>
          <a:p>
            <a:pPr/>
            <a:r>
              <a:rPr sz="1100" b="0" u="none">
                <a:latin typeface="Avenir"/>
              </a:rPr>
              <a:t>• Simplifying the Onboarding task list to make it more less daunting</a:t>
            </a:r>
          </a:p>
          <a:p>
            <a:pPr lvl="1"/>
            <a:r>
              <a:rPr sz="1100" b="0" u="none">
                <a:latin typeface="Avenir"/>
              </a:rPr>
              <a:t>• Consolidating the first 2-3 steps</a:t>
            </a:r>
          </a:p>
          <a:p>
            <a:pPr lvl="1"/>
            <a:r>
              <a:rPr sz="1100" b="0" u="none">
                <a:latin typeface="Avenir"/>
              </a:rPr>
              <a:t>• Consolidating "Try Desktop App and Mobile App"</a:t>
            </a:r>
          </a:p>
          <a:p>
            <a:pPr/>
            <a:r>
              <a:rPr sz="1100" b="0" u="none">
                <a:latin typeface="Avenir"/>
              </a:rPr>
              <a:t>• Automatically creating a Standard User in Teams/Starter so we can re-introduce the "Share Folder" step</a:t>
            </a:r>
          </a:p>
          <a:p>
            <a:pPr/>
            <a:r>
              <a:rPr sz="1100" b="0" u="none">
                <a:latin typeface="Avenir"/>
              </a:rPr>
              <a:t>• Animations for the Gamification Rewards</a:t>
            </a:r>
          </a:p>
          <a:p>
            <a:pPr/>
            <a:r>
              <a:rPr sz="1100" b="0" u="none">
                <a:latin typeface="Avenir"/>
              </a:rPr>
              <a:t>• Unlocking file/folder templates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CFS-66581</a:t>
            </a:r>
          </a:p>
        </p:txBody>
      </p:sp>
      <p:sp>
        <p:nvSpPr>
          <p:cNvPr id="7" name="Text Placeholder 6"/>
          <p:cNvSpPr>
            <a:spLocks noGrp="1"/>
          </p:cNvSpPr>
          <p:nvPr>
            <p:ph type="body" idx="13" sz="quarter"/>
          </p:nvPr>
        </p:nvSpPr>
        <p:spPr/>
        <p:txBody>
          <a:bodyPr/>
          <a:lstStyle/>
          <a:p>
            <a:r>
              <a:rPr sz="1100">
                <a:latin typeface="Avenir"/>
                <a:hlinkClick r:id="rId5"/>
              </a:rPr>
              <a:t>Link to requirements</a:t>
            </a:r>
          </a:p>
        </p:txBody>
      </p:sp>
      <p:pic>
        <p:nvPicPr>
          <p:cNvPr id="8" name="Picture 7" descr="image.png"/>
          <p:cNvPicPr>
            <a:picLocks noChangeAspect="1"/>
          </p:cNvPicPr>
          <p:nvPr/>
        </p:nvPicPr>
        <p:blipFill>
          <a:blip r:embed="rId2"/>
          <a:stretch>
            <a:fillRect/>
          </a:stretch>
        </p:blipFill>
        <p:spPr>
          <a:xfrm>
            <a:off x="5251668" y="726519"/>
            <a:ext cx="2653863" cy="3495100"/>
          </a:xfrm>
          <a:prstGeom prst="rect">
            <a:avLst/>
          </a:prstGeom>
        </p:spPr>
      </p:pic>
    </p:spTree>
  </p:cSld>
  <p:clrMapOvr>
    <a:masterClrMapping/>
  </p:clrMapOvr>
</p:sld>
</file>

<file path=ppt/slides/slide10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[Usability] NGP UI Refresh (Phase 1)</a:t>
            </a:r>
          </a:p>
        </p:txBody>
      </p:sp>
      <p:sp>
        <p:nvSpPr>
          <p:cNvPr id="3" name="Content Placeholder 2"/>
          <p:cNvSpPr>
            <a:spLocks noGrp="1"/>
          </p:cNvSpPr>
          <p:nvPr>
            <p:ph idx="1" sz="half"/>
          </p:nvPr>
        </p:nvSpPr>
        <p:spPr/>
        <p:txBody>
          <a:bodyPr/>
          <a:lstStyle/>
          <a:p>
            <a:pPr>
              <a:spcAft>
                <a:spcPts val="600"/>
              </a:spcAft>
            </a:pPr>
            <a:r>
              <a:rPr sz="1100" b="0" u="none">
                <a:latin typeface="Avenir"/>
              </a:rPr>
              <a:t>This project involves introducing UI+visual design changes to the platform (all apps) towards distinguishing Next Gen 4 Plans from the previous ones. These changes are deemed necessary to coincide with the release of NGP4, hence the high priority.</a:t>
            </a:r>
          </a:p>
          <a:p>
            <a:pPr>
              <a:spcAft>
                <a:spcPts val="600"/>
              </a:spcAft>
            </a:pPr>
            <a:r>
              <a:rPr sz="1100" b="0" u="none">
                <a:latin typeface="Avenir"/>
              </a:rPr>
              <a:t>Details can be found attached to this Epic -</a:t>
            </a:r>
            <a:r>
              <a:rPr sz="1100" b="0" u="sng">
                <a:latin typeface="Avenir"/>
                <a:hlinkClick r:id="rId2"/>
              </a:rPr>
              <a:t>https://jira.egnyte-it.com/browse/UX-3393</a:t>
            </a:r>
          </a:p>
          <a:p>
            <a:pPr>
              <a:spcAft>
                <a:spcPts val="600"/>
              </a:spcAft>
            </a:pPr>
            <a:r>
              <a:rPr sz="1100" b="1" u="none">
                <a:latin typeface="Avenir"/>
              </a:rPr>
              <a:t>Phase 1 includes:</a:t>
            </a:r>
          </a:p>
          <a:p>
            <a:pPr/>
            <a:r>
              <a:rPr sz="1100" b="0" u="none">
                <a:latin typeface="Avenir"/>
              </a:rPr>
              <a:t>• Comprehensive styling, content, and UI updates to the top/header bar (CFS)</a:t>
            </a:r>
          </a:p>
          <a:p>
            <a:pPr/>
            <a:r>
              <a:rPr sz="1100" b="0" u="none">
                <a:latin typeface="Avenir"/>
              </a:rPr>
              <a:t>• Updates to the main (left) navigation styling (CFS)</a:t>
            </a:r>
          </a:p>
          <a:p>
            <a:pPr/>
            <a:r>
              <a:rPr sz="1100" b="0" u="none">
                <a:latin typeface="Avenir"/>
              </a:rPr>
              <a:t>• Introducing brand-new styling to menu buttons (CFS)</a:t>
            </a:r>
          </a:p>
          <a:p>
            <a:pPr/>
            <a:r>
              <a:rPr sz="1100" b="0" u="none">
                <a:latin typeface="Avenir"/>
              </a:rPr>
              <a:t>• Comprehensive overhaul of the right-drawer menu bar, including brand-new colored icons (CFS)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CFS-65726</a:t>
            </a:r>
          </a:p>
        </p:txBody>
      </p:sp>
      <p:sp>
        <p:nvSpPr>
          <p:cNvPr id="7" name="Text Placeholder 6"/>
          <p:cNvSpPr>
            <a:spLocks noGrp="1"/>
          </p:cNvSpPr>
          <p:nvPr>
            <p:ph type="body" idx="13" sz="quarter"/>
          </p:nvPr>
        </p:nvSpPr>
        <p:spPr/>
        <p:txBody>
          <a:bodyPr/>
          <a:lstStyle/>
          <a:p>
            <a:r>
              <a:rPr sz="1100">
                <a:latin typeface="Avenir"/>
                <a:hlinkClick r:id="rId2"/>
              </a:rPr>
              <a:t>Link to requirements</a:t>
            </a:r>
          </a:p>
        </p:txBody>
      </p:sp>
    </p:spTree>
  </p:cSld>
  <p:clrMapOvr>
    <a:masterClrMapping/>
  </p:clrMapOvr>
</p:sld>
</file>

<file path=ppt/slides/slide10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[Usability] NGP UI Refresh (Phase 2)</a:t>
            </a:r>
          </a:p>
        </p:txBody>
      </p:sp>
      <p:sp>
        <p:nvSpPr>
          <p:cNvPr id="3" name="Content Placeholder 2"/>
          <p:cNvSpPr>
            <a:spLocks noGrp="1"/>
          </p:cNvSpPr>
          <p:nvPr>
            <p:ph idx="1" sz="half"/>
          </p:nvPr>
        </p:nvSpPr>
        <p:spPr/>
        <p:txBody>
          <a:bodyPr/>
          <a:lstStyle/>
          <a:p>
            <a:pPr>
              <a:spcAft>
                <a:spcPts val="600"/>
              </a:spcAft>
            </a:pPr>
            <a:r>
              <a:rPr sz="1100" b="0" u="none">
                <a:latin typeface="Avenir"/>
              </a:rPr>
              <a:t>This project involves introducing UI+visual design changes to the platform (all apps) towards distinguishing Next Gen 4 Plans from the previous ones. These changes are deemed necessary to coincide with the release of NGP4, hence the high priority.</a:t>
            </a:r>
          </a:p>
          <a:p>
            <a:pPr>
              <a:spcAft>
                <a:spcPts val="600"/>
              </a:spcAft>
            </a:pPr>
            <a:r>
              <a:rPr sz="1100" b="0" u="none">
                <a:latin typeface="Avenir"/>
              </a:rPr>
              <a:t>Details can be found attached to this Epic -</a:t>
            </a:r>
            <a:r>
              <a:rPr sz="1100" b="0" u="sng">
                <a:latin typeface="Avenir"/>
                <a:hlinkClick r:id="rId2"/>
              </a:rPr>
              <a:t>https://jira.egnyte-it.com/browse/UX-3393</a:t>
            </a:r>
          </a:p>
          <a:p>
            <a:pPr>
              <a:spcAft>
                <a:spcPts val="600"/>
              </a:spcAft>
            </a:pPr>
            <a:r>
              <a:rPr sz="1100" b="1" u="none">
                <a:latin typeface="Avenir"/>
              </a:rPr>
              <a:t>Phase 2 includes:</a:t>
            </a:r>
          </a:p>
          <a:p>
            <a:pPr/>
            <a:r>
              <a:rPr sz="1100" b="0" u="none">
                <a:latin typeface="Avenir"/>
              </a:rPr>
              <a:t>• Comprehensive styling, content, and UI updates to the top/header bar (S&amp;G)</a:t>
            </a:r>
          </a:p>
          <a:p>
            <a:pPr/>
            <a:r>
              <a:rPr sz="1100" b="0" u="none">
                <a:latin typeface="Avenir"/>
              </a:rPr>
              <a:t>• Updates to the main (left) navigation styling (S&amp;G)</a:t>
            </a:r>
          </a:p>
          <a:p>
            <a:pPr/>
            <a:r>
              <a:rPr sz="1100" b="0" u="none">
                <a:latin typeface="Avenir"/>
              </a:rPr>
              <a:t>• Introducing brand-new styling to menu buttons (S&amp;G)</a:t>
            </a:r>
          </a:p>
          <a:p>
            <a:pPr/>
            <a:r>
              <a:rPr sz="1100" b="0" u="none">
                <a:latin typeface="Avenir"/>
              </a:rPr>
              <a:t>• Introducing the right-drawer side panel to the UI in S&amp;G. This is also needed for delivering contextual AI + Recommendation Engine capabilities in S&amp;G.</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CFS-67266</a:t>
            </a:r>
          </a:p>
        </p:txBody>
      </p:sp>
      <p:sp>
        <p:nvSpPr>
          <p:cNvPr id="7" name="Text Placeholder 6"/>
          <p:cNvSpPr>
            <a:spLocks noGrp="1"/>
          </p:cNvSpPr>
          <p:nvPr>
            <p:ph type="body" idx="13" sz="quarter"/>
          </p:nvPr>
        </p:nvSpPr>
        <p:spPr/>
        <p:txBody>
          <a:bodyPr/>
          <a:lstStyle/>
          <a:p>
            <a:r>
              <a:rPr sz="1100">
                <a:latin typeface="Avenir"/>
                <a:hlinkClick r:id="rId2"/>
              </a:rPr>
              <a:t>Link to requirements</a:t>
            </a:r>
          </a:p>
        </p:txBody>
      </p:sp>
    </p:spTree>
  </p:cSld>
  <p:clrMapOvr>
    <a:masterClrMapping/>
  </p:clrMapOvr>
</p:sld>
</file>

<file path=ppt/slides/slide10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NGP UI Refresh S&amp;G</a:t>
            </a:r>
          </a:p>
        </p:txBody>
      </p:sp>
      <p:sp>
        <p:nvSpPr>
          <p:cNvPr id="3" name="Content Placeholder 2"/>
          <p:cNvSpPr>
            <a:spLocks noGrp="1"/>
          </p:cNvSpPr>
          <p:nvPr>
            <p:ph idx="1" sz="half"/>
          </p:nvPr>
        </p:nvSpPr>
        <p:spPr/>
        <p:txBody>
          <a:bodyPr/>
          <a:lstStyle/>
          <a:p>
            <a:pPr>
              <a:spcAft>
                <a:spcPts val="600"/>
              </a:spcAft>
            </a:pPr>
            <a:r>
              <a:rPr sz="1100" b="1" u="none">
                <a:latin typeface="Avenir"/>
              </a:rPr>
              <a:t>Requirements for UI Refresh Alongside the Introduction of the New Generation of Plans</a:t>
            </a:r>
            <a:r>
              <a:rPr sz="1100" b="1" u="none">
                <a:latin typeface="Avenir"/>
              </a:rPr>
              <a:t>Changes Applicable Only to Users on Domains Switched to the New Plans:</a:t>
            </a:r>
          </a:p>
          <a:p>
            <a:pPr/>
            <a:r>
              <a:rPr sz="1100" b="0" u="none">
                <a:latin typeface="Avenir"/>
              </a:rPr>
              <a:t>1. Refreshed top bar</a:t>
            </a:r>
          </a:p>
          <a:p>
            <a:pPr lvl="1"/>
            <a:r>
              <a:rPr sz="1100" b="0" u="none">
                <a:latin typeface="Avenir"/>
              </a:rPr>
              <a:t>1. New Egnyte logo</a:t>
            </a:r>
          </a:p>
          <a:p>
            <a:pPr lvl="1"/>
            <a:r>
              <a:rPr sz="1100" b="0" u="none">
                <a:latin typeface="Avenir"/>
              </a:rPr>
              <a:t>2. Plan name indicator (Final plan names are not yet determined, so we recommend implementing this with the ability to hide it.)</a:t>
            </a:r>
          </a:p>
          <a:p>
            <a:pPr lvl="1"/>
            <a:r>
              <a:rPr sz="1100" b="0" u="none">
                <a:latin typeface="Avenir"/>
              </a:rPr>
              <a:t>3. Background gradient in the top bar (Initially, we will implement a single gradient, with specific values provided in Figma. Ultimately, each new-generation plan should have a distinct background gradient.)</a:t>
            </a:r>
          </a:p>
          <a:p>
            <a:pPr lvl="1"/>
            <a:r>
              <a:rPr sz="1100" b="0" u="none">
                <a:latin typeface="Avenir"/>
              </a:rPr>
              <a:t>4. Branding bar: Reduced thickness from 4px to 2px. For domains without a defined custom color, we will introduce a new default color. For domains with a custom color set by the client, it should remain unchanged.</a:t>
            </a:r>
          </a:p>
          <a:p>
            <a:pPr>
              <a:spcAft>
                <a:spcPts val="600"/>
              </a:spcAft>
            </a:pPr>
            <a:r>
              <a:rPr sz="1100" b="1" u="none">
                <a:latin typeface="Avenir"/>
              </a:rPr>
              <a:t>Changes Visible to All Plans:</a:t>
            </a:r>
          </a:p>
          <a:p>
            <a:pPr>
              <a:spcAft>
                <a:spcPts val="600"/>
              </a:spcAft>
            </a:pPr>
            <a:r>
              <a:rPr sz="1100" b="0" u="none">
                <a:latin typeface="Avenir"/>
              </a:rPr>
              <a:t>1. Updated styling for the left navigation bar elements: larger icons (20px) and added background color for the active menu item.</a:t>
            </a:r>
            <a:r>
              <a:rPr sz="1100" b="0" u="none">
                <a:latin typeface="Avenir"/>
              </a:rPr>
              <a:t>2. Refreshed button styles to enlarge the size of the icons to 20px</a:t>
            </a:r>
            <a:r>
              <a:rPr sz="1100" b="0" u="none">
                <a:latin typeface="Avenir"/>
              </a:rPr>
              <a:t>3. Add Right Drawer component</a:t>
            </a:r>
            <a:r>
              <a:rPr sz="1100" b="0" u="none">
                <a:latin typeface="Avenir"/>
              </a:rPr>
              <a:t>4. Relocation of Help Center / Egnyte University / Product Updates entry points to the right drawer.</a:t>
            </a:r>
          </a:p>
          <a:p>
            <a:pPr>
              <a:spcAft>
                <a:spcPts val="600"/>
              </a:spcAft>
            </a:pPr>
            <a:r>
              <a:rPr sz="1100" b="0" u="none">
                <a:latin typeface="Avenir"/>
              </a:rPr>
              <a:t>Figma Designs:</a:t>
            </a:r>
            <a:r>
              <a:rPr sz="1100" b="0" u="sng">
                <a:latin typeface="Avenir"/>
                <a:hlinkClick r:id="rId2"/>
              </a:rPr>
              <a:t>https://www.figma.com/design/AXtKz4IExGp3WfTjTZqSrN/Platform---Home-page-redesign-across-verticals?node-id=1726-35543&amp;t=Xw9ungNWCco75ZRd-1</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DEL-44118</a:t>
            </a:r>
          </a:p>
        </p:txBody>
      </p:sp>
      <p:sp>
        <p:nvSpPr>
          <p:cNvPr id="7" name="Text Placeholder 6"/>
          <p:cNvSpPr>
            <a:spLocks noGrp="1"/>
          </p:cNvSpPr>
          <p:nvPr>
            <p:ph type="body" idx="13" sz="quarter"/>
          </p:nvPr>
        </p:nvSpPr>
        <p:spPr/>
        <p:txBody>
          <a:bodyPr/>
          <a:lstStyle/>
          <a:p>
            <a:r>
              <a:rPr sz="1100">
                <a:latin typeface="Avenir"/>
                <a:hlinkClick r:id="rId5"/>
              </a:rPr>
              <a:t>Link to requirements</a:t>
            </a:r>
          </a:p>
        </p:txBody>
      </p:sp>
    </p:spTree>
  </p:cSld>
  <p:clrMapOvr>
    <a:masterClrMapping/>
  </p:clrMapOvr>
</p:sld>
</file>

<file path=ppt/slides/slide10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Document Portal Enhancements</a:t>
            </a:r>
          </a:p>
        </p:txBody>
      </p:sp>
    </p:spTree>
  </p:cSld>
  <p:clrMapOvr>
    <a:masterClrMapping/>
  </p:clrMapOvr>
</p:sld>
</file>

<file path=ppt/slides/slide10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Optional documents</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There is no way to mark the document optional within the template. To complete the request, an uploader must add all the documents from the template.</a:t>
            </a:r>
          </a:p>
          <a:p>
            <a:pPr>
              <a:spcAft>
                <a:spcPts val="600"/>
              </a:spcAft>
            </a:pPr>
            <a:r>
              <a:rPr sz="1100" b="1" u="none">
                <a:latin typeface="Avenir"/>
              </a:rPr>
              <a:t>User Story</a:t>
            </a:r>
          </a:p>
          <a:p>
            <a:pPr>
              <a:spcAft>
                <a:spcPts val="600"/>
              </a:spcAft>
            </a:pPr>
            <a:r>
              <a:rPr sz="1100" b="0" u="none">
                <a:latin typeface="Avenir"/>
              </a:rPr>
              <a:t>As an Egnyte Domain Administrator or a power user with an assigned role, I would like to mark a specific document optional within the template So that the uploaders can complete the upload request even if that document is skipped</a:t>
            </a:r>
          </a:p>
          <a:p>
            <a:pPr>
              <a:spcAft>
                <a:spcPts val="600"/>
              </a:spcAft>
            </a:pPr>
            <a:r>
              <a:rPr sz="1100" b="1" u="none">
                <a:latin typeface="Avenir"/>
              </a:rPr>
              <a:t>Feature Description</a:t>
            </a:r>
          </a:p>
          <a:p>
            <a:pPr/>
            <a:r>
              <a:rPr sz="1100" b="0" u="none">
                <a:latin typeface="Avenir"/>
              </a:rPr>
              <a:t>• Allow users to mark a document as optional as part of the template.</a:t>
            </a:r>
          </a:p>
          <a:p>
            <a:pPr/>
            <a:r>
              <a:rPr sz="1100" b="0" u="none">
                <a:latin typeface="Avenir"/>
              </a:rPr>
              <a:t>• The optional document can be skipped by an uploader and all the actions should be recorded in the audit report.</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CFS-67185</a:t>
            </a:r>
          </a:p>
        </p:txBody>
      </p:sp>
      <p:sp>
        <p:nvSpPr>
          <p:cNvPr id="7" name="Text Placeholder 6"/>
          <p:cNvSpPr>
            <a:spLocks noGrp="1"/>
          </p:cNvSpPr>
          <p:nvPr>
            <p:ph type="body" idx="13" sz="quarter"/>
          </p:nvPr>
        </p:nvSpPr>
        <p:spPr/>
        <p:txBody>
          <a:bodyPr/>
          <a:lstStyle/>
          <a:p>
            <a:r>
              <a:rPr sz="1100">
                <a:latin typeface="Avenir"/>
                <a:hlinkClick r:id="rId4"/>
              </a:rPr>
              <a:t>Link to requirements</a:t>
            </a:r>
          </a:p>
        </p:txBody>
      </p:sp>
    </p:spTree>
  </p:cSld>
  <p:clrMapOvr>
    <a:masterClrMapping/>
  </p:clrMapOvr>
</p:sld>
</file>

<file path=ppt/slides/slide10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External User Management</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Once a Standard User is added to a workspace there is no way to remove them and they are no longer able to access Collaborate</a:t>
            </a:r>
          </a:p>
          <a:p>
            <a:pPr>
              <a:spcAft>
                <a:spcPts val="600"/>
              </a:spcAft>
            </a:pPr>
            <a:r>
              <a:rPr sz="1100" b="1" u="none">
                <a:latin typeface="Avenir"/>
              </a:rPr>
              <a:t>User Story</a:t>
            </a:r>
          </a:p>
          <a:p>
            <a:pPr>
              <a:spcAft>
                <a:spcPts val="600"/>
              </a:spcAft>
            </a:pPr>
            <a:r>
              <a:rPr sz="1100" b="0" u="none">
                <a:latin typeface="Avenir"/>
              </a:rPr>
              <a:t>As a user, I want to be able to remove Standard Users from a workspace, so that they can access Collaborate</a:t>
            </a:r>
          </a:p>
          <a:p>
            <a:pPr>
              <a:spcAft>
                <a:spcPts val="600"/>
              </a:spcAft>
            </a:pPr>
            <a:r>
              <a:rPr sz="1100" b="1" u="none">
                <a:latin typeface="Avenir"/>
              </a:rPr>
              <a:t>Feature Description</a:t>
            </a:r>
          </a:p>
          <a:p>
            <a:pPr/>
            <a:r>
              <a:rPr sz="1100" b="0" u="none">
                <a:latin typeface="Avenir"/>
              </a:rPr>
              <a:t>• Provide external user management screen in Workspace Settings that shows external users and allows you to remove them</a:t>
            </a:r>
          </a:p>
          <a:p>
            <a:pPr/>
            <a:r>
              <a:rPr sz="1100" b="0" u="none">
                <a:latin typeface="Avenir"/>
              </a:rPr>
              <a:t>• If a Standard User is removed from a workspace they should be able to access Collaborate (unless they are associated with other Workspaces)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CFS-65920</a:t>
            </a:r>
          </a:p>
        </p:txBody>
      </p:sp>
      <p:sp>
        <p:nvSpPr>
          <p:cNvPr id="7" name="Text Placeholder 6"/>
          <p:cNvSpPr>
            <a:spLocks noGrp="1"/>
          </p:cNvSpPr>
          <p:nvPr>
            <p:ph type="body" idx="13" sz="quarter"/>
          </p:nvPr>
        </p:nvSpPr>
        <p:spPr/>
        <p:txBody>
          <a:bodyPr/>
          <a:lstStyle/>
          <a:p>
            <a:r>
              <a:rPr sz="1100">
                <a:latin typeface="Avenir"/>
                <a:hlinkClick r:id="rId5"/>
              </a:rPr>
              <a:t>Link to requirements</a:t>
            </a:r>
          </a:p>
        </p:txBody>
      </p:sp>
      <p:pic>
        <p:nvPicPr>
          <p:cNvPr id="8" name="Picture 7" descr="image.png"/>
          <p:cNvPicPr>
            <a:picLocks noChangeAspect="1"/>
          </p:cNvPicPr>
          <p:nvPr/>
        </p:nvPicPr>
        <p:blipFill>
          <a:blip r:embed="rId2"/>
          <a:stretch>
            <a:fillRect/>
          </a:stretch>
        </p:blipFill>
        <p:spPr>
          <a:xfrm>
            <a:off x="4641850" y="1030051"/>
            <a:ext cx="3873500" cy="2888036"/>
          </a:xfrm>
          <a:prstGeom prst="rect">
            <a:avLst/>
          </a:prstGeom>
        </p:spPr>
      </p:pic>
    </p:spTree>
  </p:cSld>
  <p:clrMapOvr>
    <a:masterClrMapping/>
  </p:clrMapOvr>
</p:sld>
</file>

<file path=ppt/slides/slide10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Upload request metadata extraction</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External users add document via upload requests, often as photos of documents, and then our customers need to review those documents and often pull out key fields and enter them into other systems.  This can be challenging and time consuming.</a:t>
            </a:r>
          </a:p>
          <a:p>
            <a:pPr>
              <a:spcAft>
                <a:spcPts val="600"/>
              </a:spcAft>
            </a:pPr>
            <a:r>
              <a:rPr sz="1100" b="1" u="none">
                <a:latin typeface="Avenir"/>
              </a:rPr>
              <a:t>User Story</a:t>
            </a:r>
          </a:p>
          <a:p>
            <a:pPr>
              <a:spcAft>
                <a:spcPts val="600"/>
              </a:spcAft>
            </a:pPr>
            <a:r>
              <a:rPr sz="1100" b="0" u="none">
                <a:latin typeface="Avenir"/>
              </a:rPr>
              <a:t>As a user reviewing documents from an upload request, I want the system to extract key fields from documents so that I can pull that information out of Egnyte easily.</a:t>
            </a:r>
          </a:p>
          <a:p>
            <a:pPr>
              <a:spcAft>
                <a:spcPts val="600"/>
              </a:spcAft>
            </a:pPr>
            <a:r>
              <a:rPr sz="1100" b="1" u="none">
                <a:latin typeface="Avenir"/>
              </a:rPr>
              <a:t>Feature Description</a:t>
            </a:r>
          </a:p>
          <a:p>
            <a:pPr/>
            <a:r>
              <a:rPr sz="1100" b="0" u="none">
                <a:latin typeface="Avenir"/>
              </a:rPr>
              <a:t>• Automatically extract key fields from documents submitted via an upload request</a:t>
            </a:r>
          </a:p>
          <a:p>
            <a:pPr/>
            <a:r>
              <a:rPr sz="1100" b="0" u="none">
                <a:latin typeface="Avenir"/>
              </a:rPr>
              <a:t>• Keep data encrypted at rest as it may be sensitive</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CFS-67495</a:t>
            </a:r>
          </a:p>
        </p:txBody>
      </p:sp>
      <p:sp>
        <p:nvSpPr>
          <p:cNvPr id="7" name="Text Placeholder 6"/>
          <p:cNvSpPr>
            <a:spLocks noGrp="1"/>
          </p:cNvSpPr>
          <p:nvPr>
            <p:ph type="body" idx="13" sz="quarter"/>
          </p:nvPr>
        </p:nvSpPr>
        <p:spPr/>
        <p:txBody>
          <a:bodyPr/>
          <a:lstStyle/>
          <a:p>
            <a:r>
              <a:rPr sz="1100">
                <a:latin typeface="Avenir"/>
                <a:hlinkClick r:id="rId5"/>
              </a:rPr>
              <a:t>Link to requirements</a:t>
            </a:r>
          </a:p>
        </p:txBody>
      </p:sp>
      <p:pic>
        <p:nvPicPr>
          <p:cNvPr id="8" name="Picture 7" descr="image.png"/>
          <p:cNvPicPr>
            <a:picLocks noChangeAspect="1"/>
          </p:cNvPicPr>
          <p:nvPr/>
        </p:nvPicPr>
        <p:blipFill>
          <a:blip r:embed="rId2"/>
          <a:stretch>
            <a:fillRect/>
          </a:stretch>
        </p:blipFill>
        <p:spPr>
          <a:xfrm>
            <a:off x="4641850" y="841786"/>
            <a:ext cx="3873500" cy="3264565"/>
          </a:xfrm>
          <a:prstGeom prst="rect">
            <a:avLst/>
          </a:prstGeom>
        </p:spPr>
      </p:pic>
    </p:spTree>
  </p:cSld>
  <p:clrMapOvr>
    <a:masterClrMapping/>
  </p:clrMapOvr>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Domain without a Trial</a:t>
            </a:r>
          </a:p>
        </p:txBody>
      </p:sp>
      <p:sp>
        <p:nvSpPr>
          <p:cNvPr id="3" name="Content Placeholder 2"/>
          <p:cNvSpPr>
            <a:spLocks noGrp="1"/>
          </p:cNvSpPr>
          <p:nvPr>
            <p:ph idx="1" sz="half"/>
          </p:nvPr>
        </p:nvSpPr>
        <p:spPr/>
        <p:txBody>
          <a:bodyPr/>
          <a:lstStyle/>
          <a:p>
            <a:pPr>
              <a:spcAft>
                <a:spcPts val="600"/>
              </a:spcAft>
            </a:pPr>
            <a:r>
              <a:rPr sz="1100" b="1" u="none">
                <a:latin typeface="Avenir"/>
              </a:rPr>
              <a:t>Background and Strategic Fit:</a:t>
            </a:r>
          </a:p>
          <a:p>
            <a:pPr>
              <a:spcAft>
                <a:spcPts val="600"/>
              </a:spcAft>
            </a:pPr>
            <a:r>
              <a:rPr sz="1100" b="0" u="none">
                <a:latin typeface="Avenir"/>
              </a:rPr>
              <a:t>Setting an account without the need to go through a trial can be used for multiple reasons:</a:t>
            </a:r>
          </a:p>
          <a:p>
            <a:pPr/>
            <a:r>
              <a:rPr sz="1100" b="0" u="none">
                <a:latin typeface="Avenir"/>
              </a:rPr>
              <a:t>• Creating a domain for a customer that signed a contract and did not go through a trial. Sales had direct discussions with a prospects including demos, so when a contract is signed there is no need for a "trial", they are ready to start working</a:t>
            </a:r>
          </a:p>
          <a:p>
            <a:pPr/>
            <a:r>
              <a:rPr sz="1100" b="0" u="none">
                <a:latin typeface="Avenir"/>
              </a:rPr>
              <a:t>• If on invoice - mark as invoice</a:t>
            </a:r>
          </a:p>
          <a:p>
            <a:pPr/>
            <a:r>
              <a:rPr sz="1100" b="0" u="none">
                <a:latin typeface="Avenir"/>
              </a:rPr>
              <a:t>• If on CC - ask for CC details</a:t>
            </a:r>
          </a:p>
          <a:p>
            <a:pPr/>
            <a:r>
              <a:rPr sz="1100" b="0" u="none">
                <a:latin typeface="Avenir"/>
              </a:rPr>
              <a:t>• Send the user a "special email invite" (e.g. congratulations for choosing Egnyte...)</a:t>
            </a:r>
          </a:p>
          <a:p>
            <a:pPr/>
            <a:r>
              <a:rPr sz="1100" b="0" u="none">
                <a:latin typeface="Avenir"/>
              </a:rPr>
              <a:t>• Use special design (Lisa Raid)</a:t>
            </a:r>
          </a:p>
          <a:p>
            <a:pPr/>
            <a:r>
              <a:rPr sz="1100" b="0" u="none">
                <a:latin typeface="Avenir"/>
              </a:rPr>
              <a:t>• Send the user a link to collect the credentials of the first user (Who is this sent to, the business person or the technical person)</a:t>
            </a:r>
          </a:p>
          <a:p>
            <a:pPr/>
            <a:r>
              <a:rPr sz="1100" b="0" u="none">
                <a:latin typeface="Avenir"/>
              </a:rPr>
              <a:t>• Leverage the mechanism from https://jira.egnyte-it.com/browse/APPS-8320</a:t>
            </a:r>
          </a:p>
          <a:p>
            <a:pPr/>
            <a:r>
              <a:rPr sz="1100" b="0" u="none">
                <a:latin typeface="Avenir"/>
              </a:rPr>
              <a:t>• Skip the admin survey or any lead creation in SFDC</a:t>
            </a:r>
          </a:p>
          <a:p>
            <a:pPr/>
            <a:r>
              <a:rPr sz="1100" b="0" u="none">
                <a:latin typeface="Avenir"/>
              </a:rPr>
              <a:t>• Ask the user for the domain name, create it and mark it as "paid", make that first user the first admin of the domain</a:t>
            </a:r>
          </a:p>
          <a:p>
            <a:pPr/>
            <a:r>
              <a:rPr sz="1100" b="0" u="none">
                <a:latin typeface="Avenir"/>
              </a:rPr>
              <a:t>• Validate domain is not used</a:t>
            </a:r>
          </a:p>
          <a:p>
            <a:pPr/>
            <a:r>
              <a:rPr sz="1100" b="0" u="none">
                <a:latin typeface="Avenir"/>
              </a:rPr>
              <a:t>• Validate user email</a:t>
            </a:r>
          </a:p>
          <a:p>
            <a:pPr>
              <a:spcAft>
                <a:spcPts val="600"/>
              </a:spcAft>
            </a:pPr>
            <a:r>
              <a:rPr sz="1100" b="1" u="none">
                <a:latin typeface="Avenir"/>
              </a:rPr>
              <a:t>Goals:</a:t>
            </a:r>
          </a:p>
          <a:p>
            <a:pPr/>
            <a:r>
              <a:rPr sz="1100" b="0" u="none">
                <a:latin typeface="Avenir"/>
              </a:rPr>
              <a:t>• Simple for user</a:t>
            </a:r>
          </a:p>
          <a:p>
            <a:pPr/>
            <a:r>
              <a:rPr sz="1100" b="0" u="none">
                <a:latin typeface="Avenir"/>
              </a:rPr>
              <a:t>• No need to create a trial first</a:t>
            </a:r>
          </a:p>
          <a:p>
            <a:pPr/>
            <a:r>
              <a:rPr sz="1100" b="0" u="none">
                <a:latin typeface="Avenir"/>
              </a:rPr>
              <a:t>• Elevated experience ("White glove" feel to it)</a:t>
            </a:r>
          </a:p>
          <a:p>
            <a:pPr>
              <a:spcAft>
                <a:spcPts val="600"/>
              </a:spcAft>
            </a:pPr>
            <a:r>
              <a:rPr sz="1100" b="1" u="none">
                <a:latin typeface="Avenir"/>
              </a:rPr>
              <a:t>Proposed Solution:</a:t>
            </a:r>
            <a:r>
              <a:rPr sz="1100" b="0" u="none">
                <a:latin typeface="Avenir"/>
              </a:rPr>
              <a:t>The proposed flow is here [</a:t>
            </a:r>
            <a:r>
              <a:rPr sz="1100" b="0" u="sng">
                <a:latin typeface="Avenir"/>
                <a:hlinkClick r:id="rId2"/>
              </a:rPr>
              <a:t>https://lucid.app/lucidchart/0c321564-165e-4fe4-be8b-b4c47f7bc3ef/edit?invitationId=inv_945897cc-e8cc-4620-9d03-403060f6442d&amp;page=0_0#</a:t>
            </a:r>
            <a:r>
              <a:rPr sz="1100" b="0" u="none">
                <a:latin typeface="Avenir"/>
              </a:rPr>
              <a:t>|#]]</a:t>
            </a:r>
          </a:p>
          <a:p>
            <a:pPr/>
            <a:r>
              <a:rPr sz="1100" b="0" u="none">
                <a:latin typeface="Avenir"/>
              </a:rPr>
              <a:t>• Get indication from SFDC that the account is paid</a:t>
            </a:r>
          </a:p>
          <a:p>
            <a:pPr/>
            <a:r>
              <a:rPr sz="1100" b="0" u="none">
                <a:latin typeface="Avenir"/>
              </a:rPr>
              <a:t>• Get from SFDC the parameters of the user we will be sending this to</a:t>
            </a:r>
          </a:p>
          <a:p>
            <a:pPr/>
            <a:r>
              <a:rPr sz="1100" b="0" u="none">
                <a:latin typeface="Avenir"/>
              </a:rPr>
              <a:t>• Use elements from https://jira.egnyte-it.com/browse/APPS-8320 in order to create the domain</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APPS-10412</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1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Deleting a Workspace</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Customers create workspaces and then realize that either they chose the wrong folder or don't want the folder to be treated as a workspace.  Today there is only a way to deactivate the workspace, but not remove it.</a:t>
            </a:r>
          </a:p>
          <a:p>
            <a:pPr>
              <a:spcAft>
                <a:spcPts val="600"/>
              </a:spcAft>
            </a:pPr>
            <a:r>
              <a:rPr sz="1100" b="1" u="none">
                <a:latin typeface="Avenir"/>
              </a:rPr>
              <a:t>User Story</a:t>
            </a:r>
          </a:p>
          <a:p>
            <a:pPr>
              <a:spcAft>
                <a:spcPts val="600"/>
              </a:spcAft>
            </a:pPr>
            <a:r>
              <a:rPr sz="1100" b="0" u="none">
                <a:latin typeface="Avenir"/>
              </a:rPr>
              <a:t>As a user I want to delete a workspace so that the folder is treated as a normal folder in Collaborate</a:t>
            </a:r>
          </a:p>
          <a:p>
            <a:pPr>
              <a:spcAft>
                <a:spcPts val="600"/>
              </a:spcAft>
            </a:pPr>
            <a:r>
              <a:rPr sz="1100" b="1" u="none">
                <a:latin typeface="Avenir"/>
              </a:rPr>
              <a:t>Feature Description</a:t>
            </a:r>
          </a:p>
          <a:p>
            <a:pPr/>
            <a:r>
              <a:rPr sz="1100" b="0" u="none">
                <a:latin typeface="Avenir"/>
              </a:rPr>
              <a:t>• Add new action to workspace settings to delete the workspace</a:t>
            </a:r>
          </a:p>
          <a:p>
            <a:pPr/>
            <a:r>
              <a:rPr sz="1100" b="0" u="none">
                <a:latin typeface="Avenir"/>
              </a:rPr>
              <a:t>• Provide options to delete the folder and to remove external access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CFS-63196</a:t>
            </a:r>
          </a:p>
        </p:txBody>
      </p:sp>
      <p:sp>
        <p:nvSpPr>
          <p:cNvPr id="7" name="Text Placeholder 6"/>
          <p:cNvSpPr>
            <a:spLocks noGrp="1"/>
          </p:cNvSpPr>
          <p:nvPr>
            <p:ph type="body" idx="13" sz="quarter"/>
          </p:nvPr>
        </p:nvSpPr>
        <p:spPr/>
        <p:txBody>
          <a:bodyPr/>
          <a:lstStyle/>
          <a:p>
            <a:r>
              <a:rPr sz="1100">
                <a:latin typeface="Avenir"/>
                <a:hlinkClick r:id="rId5"/>
              </a:rPr>
              <a:t>Link to requirements</a:t>
            </a:r>
          </a:p>
        </p:txBody>
      </p:sp>
      <p:pic>
        <p:nvPicPr>
          <p:cNvPr id="8" name="Picture 7" descr="image.png"/>
          <p:cNvPicPr>
            <a:picLocks noChangeAspect="1"/>
          </p:cNvPicPr>
          <p:nvPr/>
        </p:nvPicPr>
        <p:blipFill>
          <a:blip r:embed="rId2"/>
          <a:stretch>
            <a:fillRect/>
          </a:stretch>
        </p:blipFill>
        <p:spPr>
          <a:xfrm>
            <a:off x="4641850" y="1509203"/>
            <a:ext cx="3873500" cy="1929732"/>
          </a:xfrm>
          <a:prstGeom prst="rect">
            <a:avLst/>
          </a:prstGeom>
        </p:spPr>
      </p:pic>
    </p:spTree>
  </p:cSld>
  <p:clrMapOvr>
    <a:masterClrMapping/>
  </p:clrMapOvr>
</p:sld>
</file>

<file path=ppt/slides/slide1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Open Workspace folder in Collaborate</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Users cannot easily find or navigate to collaborate folder associated with a Workspace.</a:t>
            </a:r>
          </a:p>
          <a:p>
            <a:pPr>
              <a:spcAft>
                <a:spcPts val="600"/>
              </a:spcAft>
            </a:pPr>
            <a:r>
              <a:rPr sz="1100" b="1" u="none">
                <a:latin typeface="Avenir"/>
              </a:rPr>
              <a:t>User Story</a:t>
            </a:r>
          </a:p>
          <a:p>
            <a:pPr>
              <a:spcAft>
                <a:spcPts val="600"/>
              </a:spcAft>
            </a:pPr>
            <a:r>
              <a:rPr sz="1100" b="0" u="none">
                <a:latin typeface="Avenir"/>
              </a:rPr>
              <a:t>As as internal user I want to quickly navigate to Collaborate folder from a Workspace I am working on so that I can interact within Collaborate easily.</a:t>
            </a:r>
          </a:p>
          <a:p>
            <a:pPr>
              <a:spcAft>
                <a:spcPts val="600"/>
              </a:spcAft>
            </a:pPr>
            <a:r>
              <a:rPr sz="1100" b="1" u="none">
                <a:latin typeface="Avenir"/>
              </a:rPr>
              <a:t>Feature Description</a:t>
            </a:r>
          </a:p>
          <a:p>
            <a:pPr>
              <a:spcAft>
                <a:spcPts val="600"/>
              </a:spcAft>
            </a:pPr>
            <a:r>
              <a:rPr sz="1100" b="0" u="none">
                <a:latin typeface="Avenir"/>
              </a:rPr>
              <a:t>Users will be given an option to navigate to Collaborate folder from a Workspace.</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CFS-66567</a:t>
            </a:r>
          </a:p>
        </p:txBody>
      </p:sp>
      <p:sp>
        <p:nvSpPr>
          <p:cNvPr id="7" name="Text Placeholder 6"/>
          <p:cNvSpPr>
            <a:spLocks noGrp="1"/>
          </p:cNvSpPr>
          <p:nvPr>
            <p:ph type="body" idx="13" sz="quarter"/>
          </p:nvPr>
        </p:nvSpPr>
        <p:spPr/>
        <p:txBody>
          <a:bodyPr/>
          <a:lstStyle/>
          <a:p>
            <a:r>
              <a:rPr sz="1100">
                <a:latin typeface="Avenir"/>
                <a:hlinkClick r:id="rId4"/>
              </a:rPr>
              <a:t>Link to requirements</a:t>
            </a:r>
          </a:p>
        </p:txBody>
      </p:sp>
      <p:pic>
        <p:nvPicPr>
          <p:cNvPr id="8" name="Picture 7" descr="image.png"/>
          <p:cNvPicPr>
            <a:picLocks noChangeAspect="1"/>
          </p:cNvPicPr>
          <p:nvPr/>
        </p:nvPicPr>
        <p:blipFill>
          <a:blip r:embed="rId2"/>
          <a:stretch>
            <a:fillRect/>
          </a:stretch>
        </p:blipFill>
        <p:spPr>
          <a:xfrm>
            <a:off x="4641850" y="846295"/>
            <a:ext cx="3873500" cy="3255548"/>
          </a:xfrm>
          <a:prstGeom prst="rect">
            <a:avLst/>
          </a:prstGeom>
        </p:spPr>
      </p:pic>
    </p:spTree>
  </p:cSld>
  <p:clrMapOvr>
    <a:masterClrMapping/>
  </p:clrMapOvr>
</p:sld>
</file>

<file path=ppt/slides/slide1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Enhanced AI copilot</a:t>
            </a:r>
          </a:p>
        </p:txBody>
      </p:sp>
    </p:spTree>
  </p:cSld>
  <p:clrMapOvr>
    <a:masterClrMapping/>
  </p:clrMapOvr>
</p:sld>
</file>

<file path=ppt/slides/slide1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[Copilot] Improved Loaders / Streamed responses</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Users experience uncertainty or frustration when Co-Pilot responses take longer to generate. As we wait for the LLM to generate the complete answer &amp; there is limited visual feedback during this period leads to a poor UX.</a:t>
            </a:r>
          </a:p>
          <a:p>
            <a:pPr>
              <a:spcAft>
                <a:spcPts val="600"/>
              </a:spcAft>
            </a:pPr>
            <a:r>
              <a:rPr sz="1100" b="1" u="none">
                <a:latin typeface="Avenir"/>
              </a:rPr>
              <a:t>User Story</a:t>
            </a:r>
          </a:p>
          <a:p>
            <a:pPr>
              <a:spcAft>
                <a:spcPts val="600"/>
              </a:spcAft>
            </a:pPr>
            <a:r>
              <a:rPr sz="1100" b="0" u="none">
                <a:latin typeface="Avenir"/>
              </a:rPr>
              <a:t>As a user, I want to see visual indicators (animations/loaders) and receive streamed responses while the Co-pilot generates an answer, so that I feel confident the system is working and can start consuming information faster.</a:t>
            </a:r>
          </a:p>
          <a:p>
            <a:pPr>
              <a:spcAft>
                <a:spcPts val="600"/>
              </a:spcAft>
            </a:pPr>
            <a:r>
              <a:rPr sz="1100" b="1" u="none">
                <a:latin typeface="Avenir"/>
              </a:rPr>
              <a:t>Feature Description</a:t>
            </a:r>
          </a:p>
          <a:p>
            <a:pPr/>
            <a:r>
              <a:rPr sz="1100" b="0" u="none">
                <a:latin typeface="Avenir"/>
              </a:rPr>
              <a:t>• Introduce animated loaders and display helpful loading text during AI response generation in Copilot and Knowledge Base.</a:t>
            </a:r>
          </a:p>
          <a:p>
            <a:pPr/>
            <a:r>
              <a:rPr sz="1100" b="0" u="none">
                <a:latin typeface="Avenir"/>
              </a:rPr>
              <a:t>• Loaders update state every 2 seconds until streaming begins.</a:t>
            </a:r>
          </a:p>
          <a:p>
            <a:pPr/>
            <a:r>
              <a:rPr sz="1100" b="0" u="none">
                <a:latin typeface="Avenir"/>
              </a:rPr>
              <a:t>• When streaming starts, loaders disappear, and the response is displayed progressively.</a:t>
            </a:r>
          </a:p>
          <a:p>
            <a:pPr>
              <a:spcAft>
                <a:spcPts val="600"/>
              </a:spcAft>
            </a:pPr>
            <a:r>
              <a:rPr sz="1100" b="0" u="sng">
                <a:latin typeface="Avenir"/>
                <a:hlinkClick r:id="rId2"/>
              </a:rPr>
              <a:t>Embedded content</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4"/>
              </a:rPr>
              <a:t>View in Productboard</a:t>
            </a:r>
          </a:p>
        </p:txBody>
      </p:sp>
      <p:sp>
        <p:nvSpPr>
          <p:cNvPr id="6" name="Text Placeholder 5"/>
          <p:cNvSpPr>
            <a:spLocks noGrp="1"/>
          </p:cNvSpPr>
          <p:nvPr>
            <p:ph type="body" idx="12" sz="quarter"/>
          </p:nvPr>
        </p:nvSpPr>
        <p:spPr/>
        <p:txBody>
          <a:bodyPr/>
          <a:lstStyle/>
          <a:p>
            <a:r>
              <a:rPr sz="1100">
                <a:latin typeface="Avenir"/>
                <a:hlinkClick r:id="rId5"/>
              </a:rPr>
              <a:t>CFS-67395</a:t>
            </a:r>
          </a:p>
        </p:txBody>
      </p:sp>
      <p:sp>
        <p:nvSpPr>
          <p:cNvPr id="7" name="Text Placeholder 6"/>
          <p:cNvSpPr>
            <a:spLocks noGrp="1"/>
          </p:cNvSpPr>
          <p:nvPr>
            <p:ph type="body" idx="13" sz="quarter"/>
          </p:nvPr>
        </p:nvSpPr>
        <p:spPr/>
        <p:txBody>
          <a:bodyPr/>
          <a:lstStyle/>
          <a:p>
            <a:r>
              <a:rPr sz="1100">
                <a:latin typeface="Avenir"/>
                <a:hlinkClick r:id="rId6"/>
              </a:rPr>
              <a:t>Link to requirements</a:t>
            </a:r>
          </a:p>
        </p:txBody>
      </p:sp>
      <p:pic>
        <p:nvPicPr>
          <p:cNvPr id="8" name="Picture 7" descr="image.png"/>
          <p:cNvPicPr>
            <a:picLocks noChangeAspect="1"/>
          </p:cNvPicPr>
          <p:nvPr/>
        </p:nvPicPr>
        <p:blipFill>
          <a:blip r:embed="rId3"/>
          <a:stretch>
            <a:fillRect/>
          </a:stretch>
        </p:blipFill>
        <p:spPr>
          <a:xfrm>
            <a:off x="4641850" y="1272006"/>
            <a:ext cx="3873500" cy="2404125"/>
          </a:xfrm>
          <a:prstGeom prst="rect">
            <a:avLst/>
          </a:prstGeom>
        </p:spPr>
      </p:pic>
    </p:spTree>
  </p:cSld>
  <p:clrMapOvr>
    <a:masterClrMapping/>
  </p:clrMapOvr>
</p:sld>
</file>

<file path=ppt/slides/slide1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S&amp;G Co-pilot - Phase 1 - Helpdesk &amp; Blogs</a:t>
            </a:r>
          </a:p>
        </p:txBody>
      </p:sp>
      <p:sp>
        <p:nvSpPr>
          <p:cNvPr id="3" name="Content Placeholder 2"/>
          <p:cNvSpPr>
            <a:spLocks noGrp="1"/>
          </p:cNvSpPr>
          <p:nvPr>
            <p:ph idx="1" sz="half"/>
          </p:nvPr>
        </p:nvSpPr>
        <p:spPr/>
        <p:txBody>
          <a:bodyPr/>
          <a:lstStyle/>
          <a:p>
            <a:pPr>
              <a:spcAft>
                <a:spcPts val="600"/>
              </a:spcAft>
            </a:pPr>
            <a:r>
              <a:rPr sz="1100" b="0" u="none">
                <a:latin typeface="Avenir"/>
              </a:rPr>
              <a:t>This would basically be scanning through Helpdesk and Blogs to answer secuitry specific questions. Currently the helpdesk built on CFS is defunct (legacy tech). Team is trying to user vertex ai to tune for better results.</a:t>
            </a:r>
          </a:p>
          <a:p>
            <a:pPr>
              <a:spcAft>
                <a:spcPts val="600"/>
              </a:spcAft>
            </a:pPr>
            <a:r>
              <a:rPr sz="1100" b="0" u="none">
                <a:latin typeface="Avenir"/>
              </a:rPr>
              <a:t>This also introduces the Co-pilot UX into S&amp;G as an entry point.</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DEL-44757</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1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S&amp;G Sensitive Content Skill</a:t>
            </a:r>
          </a:p>
        </p:txBody>
      </p:sp>
      <p:sp>
        <p:nvSpPr>
          <p:cNvPr id="3" name="Content Placeholder 2"/>
          <p:cNvSpPr>
            <a:spLocks noGrp="1"/>
          </p:cNvSpPr>
          <p:nvPr>
            <p:ph idx="1" sz="half"/>
          </p:nvPr>
        </p:nvSpPr>
        <p:spPr/>
        <p:txBody>
          <a:bodyPr/>
          <a:lstStyle/>
          <a:p>
            <a:pPr>
              <a:spcAft>
                <a:spcPts val="600"/>
              </a:spcAft>
            </a:pPr>
            <a:r>
              <a:rPr sz="1100" b="0" u="none">
                <a:latin typeface="Avenir"/>
              </a:rPr>
              <a:t>Followed by CLM, we want the users to now be able to query Sensitive Content details at the folder level. More details specific concerning the extent of results that can be extracted is documented in the linked ticket.</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DEL-44323</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1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Build Pax8 Distributor Program</a:t>
            </a:r>
          </a:p>
        </p:txBody>
      </p:sp>
    </p:spTree>
  </p:cSld>
  <p:clrMapOvr>
    <a:masterClrMapping/>
  </p:clrMapOvr>
</p:sld>
</file>

<file path=ppt/slides/slide1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Distribution model - automatic deployments - part 1</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Egnyte integrates with Pax8 through SFDC. SFDC will be the recipient of requests sent from Pax8 and will be a dispatch system to provide deployment requests and data to downstream systems.</a:t>
            </a:r>
          </a:p>
          <a:p>
            <a:pPr>
              <a:spcAft>
                <a:spcPts val="600"/>
              </a:spcAft>
            </a:pPr>
            <a:r>
              <a:rPr sz="1100" b="0" u="none">
                <a:latin typeface="Avenir"/>
              </a:rPr>
              <a:t>Reseller and Billing apps need to be prepared to respond to such requests and act accordingly automatically.</a:t>
            </a:r>
          </a:p>
          <a:p>
            <a:pPr>
              <a:spcAft>
                <a:spcPts val="600"/>
              </a:spcAft>
            </a:pPr>
            <a:r>
              <a:rPr sz="1100" b="1" u="none">
                <a:latin typeface="Avenir"/>
              </a:rPr>
              <a:t>User Story</a:t>
            </a:r>
          </a:p>
          <a:p>
            <a:pPr>
              <a:spcAft>
                <a:spcPts val="600"/>
              </a:spcAft>
            </a:pPr>
            <a:r>
              <a:rPr sz="1100" b="0" u="none">
                <a:latin typeface="Avenir"/>
              </a:rPr>
              <a:t>As Egnyte Internal system I need to provide automated deployment of Egnyte products for Pax8 Managed MSPs so that deployment requests can be done without manual support from the Finance Team.</a:t>
            </a:r>
          </a:p>
          <a:p>
            <a:pPr>
              <a:spcAft>
                <a:spcPts val="600"/>
              </a:spcAft>
            </a:pPr>
            <a:r>
              <a:rPr sz="1100" b="1" u="none">
                <a:latin typeface="Avenir"/>
              </a:rPr>
              <a:t>Feature Description</a:t>
            </a:r>
          </a:p>
          <a:p>
            <a:pPr/>
            <a:r>
              <a:rPr sz="1100" b="0" u="none">
                <a:latin typeface="Avenir"/>
              </a:rPr>
              <a:t>• Provide automated deployment for first part of transactions requested from SFDC:</a:t>
            </a:r>
          </a:p>
          <a:p>
            <a:pPr lvl="1"/>
            <a:r>
              <a:rPr sz="1100" b="0" u="none">
                <a:latin typeface="Avenir"/>
              </a:rPr>
              <a:t>• starting a trial</a:t>
            </a:r>
          </a:p>
          <a:p>
            <a:pPr lvl="1"/>
            <a:r>
              <a:rPr sz="1100" b="0" u="none">
                <a:latin typeface="Avenir"/>
              </a:rPr>
              <a:t>• activating a trial</a:t>
            </a:r>
          </a:p>
          <a:p>
            <a:pPr lvl="1"/>
            <a:r>
              <a:rPr sz="1100" b="0" u="none">
                <a:latin typeface="Avenir"/>
              </a:rPr>
              <a:t>• update plan pool for Power users and storage</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APPS-12970</a:t>
            </a:r>
          </a:p>
        </p:txBody>
      </p:sp>
      <p:sp>
        <p:nvSpPr>
          <p:cNvPr id="7" name="Text Placeholder 6"/>
          <p:cNvSpPr>
            <a:spLocks noGrp="1"/>
          </p:cNvSpPr>
          <p:nvPr>
            <p:ph type="body" idx="13" sz="quarter"/>
          </p:nvPr>
        </p:nvSpPr>
        <p:spPr/>
        <p:txBody>
          <a:bodyPr/>
          <a:lstStyle/>
          <a:p>
            <a:r>
              <a:rPr sz="1100">
                <a:latin typeface="Avenir"/>
                <a:hlinkClick r:id="rId5"/>
              </a:rPr>
              <a:t>Link to requirements</a:t>
            </a:r>
          </a:p>
        </p:txBody>
      </p:sp>
      <p:pic>
        <p:nvPicPr>
          <p:cNvPr id="8" name="Picture 7" descr="image.png"/>
          <p:cNvPicPr>
            <a:picLocks noChangeAspect="1"/>
          </p:cNvPicPr>
          <p:nvPr/>
        </p:nvPicPr>
        <p:blipFill>
          <a:blip r:embed="rId2"/>
          <a:stretch>
            <a:fillRect/>
          </a:stretch>
        </p:blipFill>
        <p:spPr>
          <a:xfrm>
            <a:off x="4641850" y="1349256"/>
            <a:ext cx="3873500" cy="2249626"/>
          </a:xfrm>
          <a:prstGeom prst="rect">
            <a:avLst/>
          </a:prstGeom>
        </p:spPr>
      </p:pic>
    </p:spTree>
  </p:cSld>
  <p:clrMapOvr>
    <a:masterClrMapping/>
  </p:clrMapOvr>
</p:sld>
</file>

<file path=ppt/slides/slide11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Distribution model - new type of resellers</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Egnyte is starting cooperation with Pax8 who owns a marketplace for MSPs offering multiple products from a variety of vendors. To support this integration, internal and customer facing applications need to be adjusted.</a:t>
            </a:r>
          </a:p>
          <a:p>
            <a:pPr>
              <a:spcAft>
                <a:spcPts val="600"/>
              </a:spcAft>
            </a:pPr>
            <a:r>
              <a:rPr sz="1100" b="1" u="none">
                <a:latin typeface="Avenir"/>
              </a:rPr>
              <a:t>User Story</a:t>
            </a:r>
          </a:p>
          <a:p>
            <a:pPr>
              <a:spcAft>
                <a:spcPts val="600"/>
              </a:spcAft>
            </a:pPr>
            <a:r>
              <a:rPr sz="1100" b="0" u="none">
                <a:latin typeface="Avenir"/>
              </a:rPr>
              <a:t>As an Egnyte staff user I want to manage a Pax8 MSP so that Egnyte can sell products through a Distributor.</a:t>
            </a:r>
          </a:p>
          <a:p>
            <a:pPr>
              <a:spcAft>
                <a:spcPts val="600"/>
              </a:spcAft>
            </a:pPr>
            <a:r>
              <a:rPr sz="1100" b="1" u="none">
                <a:latin typeface="Avenir"/>
              </a:rPr>
              <a:t>Feature Description</a:t>
            </a:r>
          </a:p>
          <a:p>
            <a:pPr/>
            <a:r>
              <a:rPr sz="1100" b="0" u="none">
                <a:latin typeface="Avenir"/>
              </a:rPr>
              <a:t>• Distinguish MSP partners as managed by Pax8 Distributor</a:t>
            </a:r>
          </a:p>
          <a:p>
            <a:pPr/>
            <a:r>
              <a:rPr sz="1100" b="0" u="none">
                <a:latin typeface="Avenir"/>
              </a:rPr>
              <a:t>• Allow Egnyte internal staff users to manage such MSPs in the Reseller dashboard</a:t>
            </a:r>
          </a:p>
          <a:p>
            <a:pPr/>
            <a:r>
              <a:rPr sz="1100" b="0" u="none">
                <a:latin typeface="Avenir"/>
              </a:rPr>
              <a:t>• Simplify onboarding and approval process (plan category, Pax8 planset, no CC required)</a:t>
            </a:r>
          </a:p>
          <a:p>
            <a:pPr/>
            <a:r>
              <a:rPr sz="1100" b="0" u="none">
                <a:latin typeface="Avenir"/>
              </a:rPr>
              <a:t>• Exclude such partners from financial processes (payments, invoicing)</a:t>
            </a:r>
          </a:p>
          <a:p>
            <a:pPr/>
            <a:r>
              <a:rPr sz="1100" b="0" u="none">
                <a:latin typeface="Avenir"/>
              </a:rPr>
              <a:t>• Adjust existing MSP Reseller dashboard for such partners allowing them only to:</a:t>
            </a:r>
          </a:p>
          <a:p>
            <a:pPr lvl="1"/>
            <a:r>
              <a:rPr sz="1100" b="0" u="none">
                <a:latin typeface="Avenir"/>
              </a:rPr>
              <a:t>• view and access the child domains</a:t>
            </a:r>
          </a:p>
          <a:p>
            <a:pPr lvl="1"/>
            <a:r>
              <a:rPr sz="1100" b="0" u="none">
                <a:latin typeface="Avenir"/>
              </a:rPr>
              <a:t>• manage own employees users</a:t>
            </a:r>
          </a:p>
          <a:p>
            <a:pPr lvl="1"/>
            <a:r>
              <a:rPr sz="1100" b="0" u="none">
                <a:latin typeface="Avenir"/>
              </a:rPr>
              <a:t>• go to their NFR (demo) domain</a:t>
            </a:r>
          </a:p>
          <a:p>
            <a:pPr lvl="1"/>
            <a:r>
              <a:rPr sz="1100" b="0" u="none">
                <a:latin typeface="Avenir"/>
              </a:rPr>
              <a:t>• configure Single SignOn</a:t>
            </a:r>
          </a:p>
          <a:p>
            <a:pPr lvl="1"/>
            <a:r>
              <a:rPr sz="1100" b="0" u="none">
                <a:latin typeface="Avenir"/>
              </a:rPr>
              <a:t>• access Training, Partner Toolkit, My Account</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APPS-12865</a:t>
            </a:r>
          </a:p>
        </p:txBody>
      </p:sp>
      <p:sp>
        <p:nvSpPr>
          <p:cNvPr id="7" name="Text Placeholder 6"/>
          <p:cNvSpPr>
            <a:spLocks noGrp="1"/>
          </p:cNvSpPr>
          <p:nvPr>
            <p:ph type="body" idx="13" sz="quarter"/>
          </p:nvPr>
        </p:nvSpPr>
        <p:spPr/>
        <p:txBody>
          <a:bodyPr/>
          <a:lstStyle/>
          <a:p>
            <a:r>
              <a:rPr sz="1100">
                <a:latin typeface="Avenir"/>
                <a:hlinkClick r:id="rId5"/>
              </a:rPr>
              <a:t>Link to requirements</a:t>
            </a:r>
          </a:p>
        </p:txBody>
      </p:sp>
      <p:pic>
        <p:nvPicPr>
          <p:cNvPr id="8" name="Picture 7" descr="image.png"/>
          <p:cNvPicPr>
            <a:picLocks noChangeAspect="1"/>
          </p:cNvPicPr>
          <p:nvPr/>
        </p:nvPicPr>
        <p:blipFill>
          <a:blip r:embed="rId2"/>
          <a:stretch>
            <a:fillRect/>
          </a:stretch>
        </p:blipFill>
        <p:spPr>
          <a:xfrm>
            <a:off x="4641850" y="1483642"/>
            <a:ext cx="3873500" cy="1980854"/>
          </a:xfrm>
          <a:prstGeom prst="rect">
            <a:avLst/>
          </a:prstGeom>
        </p:spPr>
      </p:pic>
    </p:spTree>
  </p:cSld>
  <p:clrMapOvr>
    <a:masterClrMapping/>
  </p:clrMapOvr>
</p:sld>
</file>

<file path=ppt/slides/slide11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Productivity Agents</a:t>
            </a:r>
          </a:p>
        </p:txBody>
      </p:sp>
    </p:spTree>
  </p:cSld>
  <p:clrMapOvr>
    <a:masterClrMapping/>
  </p:clrMapOvr>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SC Indication - link to SC view for non-admins</a:t>
            </a:r>
          </a:p>
        </p:txBody>
      </p:sp>
      <p:sp>
        <p:nvSpPr>
          <p:cNvPr id="3" name="Content Placeholder 2"/>
          <p:cNvSpPr>
            <a:spLocks noGrp="1"/>
          </p:cNvSpPr>
          <p:nvPr>
            <p:ph idx="1" sz="half"/>
          </p:nvPr>
        </p:nvSpPr>
        <p:spPr/>
        <p:txBody>
          <a:bodyPr/>
          <a:lstStyle/>
          <a:p>
            <a:pPr>
              <a:spcAft>
                <a:spcPts val="600"/>
              </a:spcAft>
            </a:pPr>
            <a:r>
              <a:rPr sz="1100" b="0" u="none">
                <a:latin typeface="Avenir"/>
              </a:rPr>
              <a:t>In order to facilitate users moving from CFS to S&amp;G to remediate sensitive content, we should provide them a link that will take them to the SC view with the associated location.</a:t>
            </a:r>
          </a:p>
          <a:p>
            <a:pPr>
              <a:spcAft>
                <a:spcPts val="600"/>
              </a:spcAft>
            </a:pPr>
            <a:r>
              <a:rPr sz="1100" b="0" u="none">
                <a:latin typeface="Avenir"/>
              </a:rPr>
              <a:t>Will require some entitlement changes in S&amp;G</a:t>
            </a:r>
          </a:p>
          <a:p>
            <a:pPr>
              <a:spcAft>
                <a:spcPts val="600"/>
              </a:spcAft>
            </a:pPr>
            <a:r>
              <a:rPr sz="1100" b="0" u="sng">
                <a:latin typeface="Avenir"/>
                <a:hlinkClick r:id="rId2"/>
              </a:rPr>
              <a:t>https://egnyte.atlassian.net/wiki/spaces/PM/pages/658374842/SC+Visibility+Phase+2+-+user+actions+workflows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DEL-38580</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12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AI Prompt workflow step</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Document-based workflows often rely on manual review to extract insights, which slows down operations and introduces inconsistency across teams. There's a growing need to scale knowledge extraction without adding headcount.</a:t>
            </a:r>
          </a:p>
          <a:p>
            <a:pPr>
              <a:spcAft>
                <a:spcPts val="600"/>
              </a:spcAft>
            </a:pPr>
            <a:r>
              <a:rPr sz="1100" b="1" u="none">
                <a:latin typeface="Avenir"/>
              </a:rPr>
              <a:t>User Story</a:t>
            </a:r>
          </a:p>
          <a:p>
            <a:pPr>
              <a:spcAft>
                <a:spcPts val="600"/>
              </a:spcAft>
            </a:pPr>
            <a:r>
              <a:rPr sz="1100" b="0" u="none">
                <a:latin typeface="Avenir"/>
              </a:rPr>
              <a:t>As an Egnyte user managing content workflows, I want to automatically execute customer-provided GenAI prompts within documents, so that I can generate structured metadata, comments, or insights without manual effort.</a:t>
            </a:r>
          </a:p>
          <a:p>
            <a:pPr>
              <a:spcAft>
                <a:spcPts val="600"/>
              </a:spcAft>
            </a:pPr>
            <a:r>
              <a:rPr sz="1100" b="1" u="none">
                <a:latin typeface="Avenir"/>
              </a:rPr>
              <a:t>Feature Description</a:t>
            </a:r>
          </a:p>
          <a:p>
            <a:pPr/>
            <a:r>
              <a:rPr sz="1100" b="0" u="none">
                <a:latin typeface="Avenir"/>
              </a:rPr>
              <a:t>• Integrate GenAI into document workflows to extract structured outputs (e.g., metadata, workflow comments)</a:t>
            </a:r>
          </a:p>
          <a:p>
            <a:pPr/>
            <a:r>
              <a:rPr sz="1100" b="0" u="none">
                <a:latin typeface="Avenir"/>
              </a:rPr>
              <a:t>• Support flexible prompt injection from users or templates for targeted insight generation</a:t>
            </a:r>
          </a:p>
          <a:p>
            <a:pPr/>
            <a:r>
              <a:rPr sz="1100" b="0" u="none">
                <a:latin typeface="Avenir"/>
              </a:rPr>
              <a:t>• Reduce time to insight and improve consistency across teams handling unstructured content</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CFS-66199</a:t>
            </a:r>
          </a:p>
        </p:txBody>
      </p:sp>
      <p:sp>
        <p:nvSpPr>
          <p:cNvPr id="7" name="Text Placeholder 6"/>
          <p:cNvSpPr>
            <a:spLocks noGrp="1"/>
          </p:cNvSpPr>
          <p:nvPr>
            <p:ph type="body" idx="13" sz="quarter"/>
          </p:nvPr>
        </p:nvSpPr>
        <p:spPr/>
        <p:txBody>
          <a:bodyPr/>
          <a:lstStyle/>
          <a:p>
            <a:r>
              <a:rPr sz="1100">
                <a:latin typeface="Avenir"/>
                <a:hlinkClick r:id="rId4"/>
              </a:rPr>
              <a:t>Link to requirements</a:t>
            </a:r>
          </a:p>
        </p:txBody>
      </p:sp>
    </p:spTree>
  </p:cSld>
  <p:clrMapOvr>
    <a:masterClrMapping/>
  </p:clrMapOvr>
</p:sld>
</file>

<file path=ppt/slides/slide12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[Agent] Agent Templates in Copilot hub</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New users often face challenges when adopting AI agents due to lack of familiarity and difficulty in configuring them to meet specific needs. This initial barrier can slow down the adoption process, reducing the potential benefits of task automation.</a:t>
            </a:r>
          </a:p>
          <a:p>
            <a:pPr>
              <a:spcAft>
                <a:spcPts val="600"/>
              </a:spcAft>
            </a:pPr>
            <a:r>
              <a:rPr sz="1100" b="1" u="none">
                <a:latin typeface="Avenir"/>
              </a:rPr>
              <a:t>User Story</a:t>
            </a:r>
          </a:p>
          <a:p>
            <a:pPr>
              <a:spcAft>
                <a:spcPts val="600"/>
              </a:spcAft>
            </a:pPr>
            <a:r>
              <a:rPr sz="1100" b="0" u="none">
                <a:latin typeface="Avenir"/>
              </a:rPr>
              <a:t>As a new user of the AI Agents platform, I want pre-configured agent templates available at the start, so that I can quickly set up and begin using these tools without needing extensive customization, thereby experiencing the benefits of automation sooner.</a:t>
            </a:r>
          </a:p>
          <a:p>
            <a:pPr>
              <a:spcAft>
                <a:spcPts val="600"/>
              </a:spcAft>
            </a:pPr>
            <a:r>
              <a:rPr sz="1100" b="1" u="none">
                <a:latin typeface="Avenir"/>
              </a:rPr>
              <a:t>Value Added</a:t>
            </a:r>
          </a:p>
          <a:p>
            <a:pPr/>
            <a:r>
              <a:rPr sz="1100" b="0" u="none">
                <a:latin typeface="Avenir"/>
              </a:rPr>
              <a:t>• Faster Onboarding: New users can quickly get started with minimal setup time, which reduces the learning curve and speeds up adoption.</a:t>
            </a:r>
          </a:p>
          <a:p>
            <a:pPr/>
            <a:r>
              <a:rPr sz="1100" b="0" u="none">
                <a:latin typeface="Avenir"/>
              </a:rPr>
              <a:t>• Ease of Use: Pre-configured templates simplify the initial experience, making it less intimidating for users who are not tech-savvy.</a:t>
            </a:r>
          </a:p>
          <a:p>
            <a:pPr/>
            <a:r>
              <a:rPr sz="1100" b="0" u="none">
                <a:latin typeface="Avenir"/>
              </a:rPr>
              <a:t>• Immediate ROI: Users can achieve immediate productivity gains from automation, showcasing the value of AI agents promptly.</a:t>
            </a:r>
          </a:p>
          <a:p>
            <a:pPr/>
            <a:r>
              <a:rPr sz="1100" b="0" u="none">
                <a:latin typeface="Avenir"/>
              </a:rPr>
              <a:t>• Flexibility: While templates provide a good starting point, they can be customized later as users become more comfortable with the platform.</a:t>
            </a:r>
          </a:p>
          <a:p>
            <a:pPr/>
            <a:r>
              <a:rPr sz="1100" b="0" u="none">
                <a:latin typeface="Avenir"/>
              </a:rPr>
              <a:t>• Increased User Satisfaction: Easy access to ready-made solutions enhances user experience and satisfaction, encouraging continued use and exploration of more advanced functionalities.</a:t>
            </a:r>
          </a:p>
          <a:p>
            <a:pPr>
              <a:spcAft>
                <a:spcPts val="600"/>
              </a:spcAft>
            </a:pPr>
            <a:r>
              <a:rPr sz="1100" b="1" u="none">
                <a:latin typeface="Avenir"/>
              </a:rPr>
              <a:t>Agent Template examples:</a:t>
            </a:r>
          </a:p>
          <a:p>
            <a:pPr/>
            <a:r>
              <a:rPr sz="1100" b="0" u="none">
                <a:latin typeface="Avenir"/>
              </a:rPr>
              <a:t>• Translation Agent:</a:t>
            </a:r>
          </a:p>
          <a:p>
            <a:pPr/>
            <a:r>
              <a:rPr sz="1100" b="0" u="none">
                <a:latin typeface="Avenir"/>
              </a:rPr>
              <a:t>• Document Review Agent:</a:t>
            </a:r>
          </a:p>
          <a:p>
            <a:pPr/>
            <a:r>
              <a:rPr sz="1100" b="0" u="none">
                <a:latin typeface="Avenir"/>
              </a:rPr>
              <a:t>• Job Description Creation Agent:</a:t>
            </a:r>
          </a:p>
          <a:p>
            <a:pPr/>
            <a:r>
              <a:rPr sz="1100" b="0" u="none">
                <a:latin typeface="Avenir"/>
              </a:rPr>
              <a:t>• Web Search Agent:</a:t>
            </a:r>
          </a:p>
          <a:p>
            <a:pPr>
              <a:spcAft>
                <a:spcPts val="600"/>
              </a:spcAft>
            </a:pPr>
            <a:r>
              <a:rPr sz="1100" b="1" u="none">
                <a:latin typeface="Avenir"/>
              </a:rPr>
              <a:t>Requirements</a:t>
            </a:r>
          </a:p>
          <a:p>
            <a:pPr>
              <a:spcAft>
                <a:spcPts val="600"/>
              </a:spcAft>
            </a:pPr>
            <a:r>
              <a:rPr sz="1100" b="0" u="sng">
                <a:latin typeface="Avenir"/>
                <a:hlinkClick r:id="rId2"/>
              </a:rPr>
              <a:t>https://egnyte.atlassian.net/wiki/spaces/CFS/pages/1227161693/Agents+Introduction+in+Copilot+Hub</a:t>
            </a:r>
          </a:p>
          <a:p>
            <a:pPr>
              <a:spcAft>
                <a:spcPts val="600"/>
              </a:spcAft>
            </a:pPr>
            <a:r>
              <a:rPr sz="1100" b="0" u="none">
                <a:latin typeface="Avenir"/>
              </a:rPr>
              <a:t>Figma:</a:t>
            </a:r>
          </a:p>
          <a:p>
            <a:pPr>
              <a:spcAft>
                <a:spcPts val="600"/>
              </a:spcAft>
            </a:pPr>
            <a:r>
              <a:rPr sz="1100" b="0" u="sng">
                <a:latin typeface="Avenir"/>
                <a:hlinkClick r:id="rId3"/>
              </a:rPr>
              <a:t>https://www.figma.com/design/k96o3kXukaVrAUtsaPhN4H/Egnyte-Platform-Copilot---2025?node-id=24179-230269&amp;t=Rc2JPK6PsbVBlXNe-0</a:t>
            </a:r>
          </a:p>
          <a:p>
            <a:pPr>
              <a:spcAft>
                <a:spcPts val="600"/>
              </a:spcAft>
            </a:pPr>
            <a:r>
              <a:rPr sz="1100" b="0" u="none">
                <a:latin typeface="Avenir"/>
              </a:rPr>
              <a:t>Design:</a:t>
            </a:r>
          </a:p>
          <a:p>
            <a:pPr>
              <a:spcAft>
                <a:spcPts val="600"/>
              </a:spcAft>
            </a:pPr>
            <a:r>
              <a:rPr sz="1100" b="0" u="sng">
                <a:latin typeface="Avenir"/>
                <a:hlinkClick r:id="rId4"/>
              </a:rPr>
              <a:t>https://egnyte.atlassian.net/wiki/spaces/CFS/pages/1304788999/Agents+Integration</a:t>
            </a:r>
          </a:p>
          <a:p>
            <a:pPr>
              <a:spcAft>
                <a:spcPts val="600"/>
              </a:spcAft>
            </a:pPr>
            <a:r>
              <a:rPr sz="1100" b="0" u="none">
                <a:latin typeface="Avenir"/>
              </a:rPr>
              <a:t>Feature flags:</a:t>
            </a:r>
          </a:p>
          <a:p>
            <a:pPr>
              <a:spcAft>
                <a:spcPts val="600"/>
              </a:spcAft>
            </a:pPr>
            <a:r>
              <a:rPr sz="1100" b="0" u="none">
                <a:latin typeface="Avenir"/>
              </a:rPr>
              <a:t>*server.SmartAppAgentsPowerUserAccessEnabled*</a:t>
            </a:r>
          </a:p>
          <a:p>
            <a:pPr>
              <a:spcAft>
                <a:spcPts val="600"/>
              </a:spcAft>
            </a:pPr>
            <a:r>
              <a:rPr sz="1100" b="0" u="none">
                <a:latin typeface="Avenir"/>
              </a:rPr>
              <a:t>*server.SmartAppAgentsEnabled*</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6"/>
              </a:rPr>
              <a:t>View in Productboard</a:t>
            </a:r>
          </a:p>
        </p:txBody>
      </p:sp>
      <p:sp>
        <p:nvSpPr>
          <p:cNvPr id="6" name="Text Placeholder 5"/>
          <p:cNvSpPr>
            <a:spLocks noGrp="1"/>
          </p:cNvSpPr>
          <p:nvPr>
            <p:ph type="body" idx="12" sz="quarter"/>
          </p:nvPr>
        </p:nvSpPr>
        <p:spPr/>
        <p:txBody>
          <a:bodyPr/>
          <a:lstStyle/>
          <a:p>
            <a:r>
              <a:rPr sz="1100">
                <a:latin typeface="Avenir"/>
                <a:hlinkClick r:id="rId7"/>
              </a:rPr>
              <a:t>CFS-65268</a:t>
            </a:r>
          </a:p>
        </p:txBody>
      </p:sp>
      <p:sp>
        <p:nvSpPr>
          <p:cNvPr id="7" name="Text Placeholder 6"/>
          <p:cNvSpPr>
            <a:spLocks noGrp="1"/>
          </p:cNvSpPr>
          <p:nvPr>
            <p:ph type="body" idx="13" sz="quarter"/>
          </p:nvPr>
        </p:nvSpPr>
        <p:spPr/>
        <p:txBody>
          <a:bodyPr/>
          <a:lstStyle/>
          <a:p>
            <a:r>
              <a:rPr sz="1100">
                <a:latin typeface="Avenir"/>
                <a:hlinkClick r:id="rId8"/>
              </a:rPr>
              <a:t>Link to requirements</a:t>
            </a:r>
          </a:p>
        </p:txBody>
      </p:sp>
      <p:pic>
        <p:nvPicPr>
          <p:cNvPr id="8" name="Picture 7" descr="image.png"/>
          <p:cNvPicPr>
            <a:picLocks noChangeAspect="1"/>
          </p:cNvPicPr>
          <p:nvPr/>
        </p:nvPicPr>
        <p:blipFill>
          <a:blip r:embed="rId5"/>
          <a:stretch>
            <a:fillRect/>
          </a:stretch>
        </p:blipFill>
        <p:spPr>
          <a:xfrm>
            <a:off x="4641850" y="1263600"/>
            <a:ext cx="3873500" cy="2420937"/>
          </a:xfrm>
          <a:prstGeom prst="rect">
            <a:avLst/>
          </a:prstGeom>
        </p:spPr>
      </p:pic>
    </p:spTree>
  </p:cSld>
  <p:clrMapOvr>
    <a:masterClrMapping/>
  </p:clrMapOvr>
</p:sld>
</file>

<file path=ppt/slides/slide12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[Agent] Questionnaire Agent (Bryce)</a:t>
            </a:r>
          </a:p>
        </p:txBody>
      </p:sp>
      <p:sp>
        <p:nvSpPr>
          <p:cNvPr id="3" name="Content Placeholder 2"/>
          <p:cNvSpPr>
            <a:spLocks noGrp="1"/>
          </p:cNvSpPr>
          <p:nvPr>
            <p:ph idx="1" sz="half"/>
          </p:nvPr>
        </p:nvSpPr>
        <p:spPr/>
        <p:txBody>
          <a:bodyPr/>
          <a:lstStyle/>
          <a:p>
            <a:pPr>
              <a:spcAft>
                <a:spcPts val="600"/>
              </a:spcAft>
            </a:pPr>
            <a:r>
              <a:rPr sz="1100" b="0" u="none">
                <a:latin typeface="Avenir"/>
              </a:rPr>
              <a:t>Problem Statement</a:t>
            </a:r>
          </a:p>
          <a:p>
            <a:pPr>
              <a:spcAft>
                <a:spcPts val="600"/>
              </a:spcAft>
            </a:pPr>
            <a:r>
              <a:rPr sz="1100" b="0" u="none">
                <a:latin typeface="Avenir"/>
              </a:rPr>
              <a:t>Users frequently receive lists of questions from clients regarding products, services, and compliances, which require significant time and effort to answer. Often, these questions have already been answered in previous requests or can be found in existing documents. The repetitive nature of this task hinders productivity and wastes valuable time.</a:t>
            </a:r>
          </a:p>
          <a:p>
            <a:pPr>
              <a:spcAft>
                <a:spcPts val="600"/>
              </a:spcAft>
            </a:pPr>
            <a:r>
              <a:rPr sz="1100" b="0" u="none">
                <a:latin typeface="Avenir"/>
              </a:rPr>
              <a:t>User Story</a:t>
            </a:r>
          </a:p>
          <a:p>
            <a:pPr>
              <a:spcAft>
                <a:spcPts val="600"/>
              </a:spcAft>
            </a:pPr>
            <a:r>
              <a:rPr sz="1100" b="0" u="none">
                <a:latin typeface="Avenir"/>
              </a:rPr>
              <a:t>As a user, I want to submit a list of questions (text, excel, pdf, doc) to a Questionnaire Agent and point it to a collection of documents in Egnyte (files or folders) that contain the answers. I expect the Q&amp;A response (text or a document) to be ready for my review, with unanswered questions highlighted for easy review and completion. I should be able to submit the response on Egnyte and further edit it as needed.</a:t>
            </a:r>
          </a:p>
          <a:p>
            <a:pPr>
              <a:spcAft>
                <a:spcPts val="600"/>
              </a:spcAft>
            </a:pPr>
            <a:r>
              <a:rPr sz="1100" b="1" u="none">
                <a:latin typeface="Avenir"/>
              </a:rPr>
              <a:t>Value Statement</a:t>
            </a:r>
          </a:p>
          <a:p>
            <a:pPr/>
            <a:r>
              <a:rPr sz="1100" b="0" u="none">
                <a:latin typeface="Avenir"/>
              </a:rPr>
              <a:t>• Time Efficiency: Automates the process of finding answers to repetitive questions, significantly reducing the time spent on each information request.</a:t>
            </a:r>
          </a:p>
          <a:p>
            <a:pPr/>
            <a:r>
              <a:rPr sz="1100" b="0" u="none">
                <a:latin typeface="Avenir"/>
              </a:rPr>
              <a:t>• Enhanced Productivity: Allows users to focus on higher-value tasks by freeing them from the repetitive chore of answering similar questions.</a:t>
            </a:r>
          </a:p>
          <a:p>
            <a:pPr>
              <a:spcAft>
                <a:spcPts val="600"/>
              </a:spcAft>
            </a:pPr>
            <a:r>
              <a:rPr sz="1100" b="0" u="none">
                <a:latin typeface="Avenir"/>
              </a:rPr>
              <a:t>Requirements</a:t>
            </a:r>
          </a:p>
          <a:p>
            <a:pPr>
              <a:spcAft>
                <a:spcPts val="600"/>
              </a:spcAft>
            </a:pPr>
            <a:r>
              <a:rPr sz="1100" b="0" u="sng">
                <a:latin typeface="Avenir"/>
                <a:hlinkClick r:id="rId2"/>
              </a:rPr>
              <a:t>https://egnyte.atlassian.net/wiki/spaces/CFS/pages/1471152191/Questionnaire+Agent?force_transition=e7e56be6-04a5-4088-bb89-a71bc2d9bb13</a:t>
            </a:r>
          </a:p>
          <a:p>
            <a:pPr>
              <a:spcAft>
                <a:spcPts val="600"/>
              </a:spcAft>
            </a:pPr>
            <a:r>
              <a:rPr sz="1100" b="0" u="none">
                <a:latin typeface="Avenir"/>
              </a:rPr>
              <a:t>More context in slack channels: #ddq-agent</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4"/>
              </a:rPr>
              <a:t>View in Productboard</a:t>
            </a:r>
          </a:p>
        </p:txBody>
      </p:sp>
      <p:sp>
        <p:nvSpPr>
          <p:cNvPr id="6" name="Text Placeholder 5"/>
          <p:cNvSpPr>
            <a:spLocks noGrp="1"/>
          </p:cNvSpPr>
          <p:nvPr>
            <p:ph type="body" idx="12" sz="quarter"/>
          </p:nvPr>
        </p:nvSpPr>
        <p:spPr/>
        <p:txBody>
          <a:bodyPr/>
          <a:lstStyle/>
          <a:p>
            <a:r>
              <a:rPr sz="1100">
                <a:latin typeface="Avenir"/>
                <a:hlinkClick r:id="rId5"/>
              </a:rPr>
              <a:t>CFS-67393</a:t>
            </a:r>
          </a:p>
        </p:txBody>
      </p:sp>
      <p:sp>
        <p:nvSpPr>
          <p:cNvPr id="7" name="Text Placeholder 6"/>
          <p:cNvSpPr>
            <a:spLocks noGrp="1"/>
          </p:cNvSpPr>
          <p:nvPr>
            <p:ph type="body" idx="13" sz="quarter"/>
          </p:nvPr>
        </p:nvSpPr>
        <p:spPr/>
        <p:txBody>
          <a:bodyPr/>
          <a:lstStyle/>
          <a:p>
            <a:r>
              <a:rPr sz="1100">
                <a:latin typeface="Avenir"/>
                <a:hlinkClick r:id="rId2"/>
              </a:rPr>
              <a:t>Link to requirements</a:t>
            </a:r>
          </a:p>
        </p:txBody>
      </p:sp>
      <p:pic>
        <p:nvPicPr>
          <p:cNvPr id="8" name="Picture 7" descr="image.png"/>
          <p:cNvPicPr>
            <a:picLocks noChangeAspect="1"/>
          </p:cNvPicPr>
          <p:nvPr/>
        </p:nvPicPr>
        <p:blipFill>
          <a:blip r:embed="rId3"/>
          <a:stretch>
            <a:fillRect/>
          </a:stretch>
        </p:blipFill>
        <p:spPr>
          <a:xfrm>
            <a:off x="4641850" y="1263600"/>
            <a:ext cx="3873500" cy="2420937"/>
          </a:xfrm>
          <a:prstGeom prst="rect">
            <a:avLst/>
          </a:prstGeom>
        </p:spPr>
      </p:pic>
    </p:spTree>
  </p:cSld>
  <p:clrMapOvr>
    <a:masterClrMapping/>
  </p:clrMapOvr>
</p:sld>
</file>

<file path=ppt/slides/slide12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[Agent] Deep Research Agent (Bryce)</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Businesses and researchers often struggle with the time-consuming task of conducting in-depth analysis and research, such as finding historical data or identifying trends from previous projects. This lack of efficiency can delay decision-making processes, harming productivity.</a:t>
            </a:r>
          </a:p>
          <a:p>
            <a:pPr>
              <a:spcAft>
                <a:spcPts val="600"/>
              </a:spcAft>
            </a:pPr>
            <a:r>
              <a:rPr sz="1100" b="1" u="none">
                <a:latin typeface="Avenir"/>
              </a:rPr>
              <a:t>User Story</a:t>
            </a:r>
          </a:p>
          <a:p>
            <a:pPr>
              <a:spcAft>
                <a:spcPts val="600"/>
              </a:spcAft>
            </a:pPr>
            <a:r>
              <a:rPr sz="1100" b="0" u="none">
                <a:latin typeface="Avenir"/>
              </a:rPr>
              <a:t>As a business analyst, I want a Deep Research Agent that can quickly identify similar proposals and investments by analyzing historical data, so that I can accelerate the research process and make more informed decisions based on past trends.</a:t>
            </a:r>
          </a:p>
          <a:p>
            <a:pPr>
              <a:spcAft>
                <a:spcPts val="600"/>
              </a:spcAft>
            </a:pPr>
            <a:r>
              <a:rPr sz="1100" b="1" u="none">
                <a:latin typeface="Avenir"/>
              </a:rPr>
              <a:t>Value Statement</a:t>
            </a:r>
          </a:p>
          <a:p>
            <a:pPr/>
            <a:r>
              <a:rPr sz="1100" b="0" u="none">
                <a:latin typeface="Avenir"/>
              </a:rPr>
              <a:t>• Time Savings: Automates the labor-intensive process of sifting through historical data, drastically reducing the time spent on research from months to mere days or hours.</a:t>
            </a:r>
          </a:p>
          <a:p>
            <a:pPr/>
            <a:r>
              <a:rPr sz="1100" b="0" u="none">
                <a:latin typeface="Avenir"/>
              </a:rPr>
              <a:t>• Increased Productivity: Allows employees to focus on higher-value tasks by automating repetitive research activities.</a:t>
            </a:r>
          </a:p>
          <a:p>
            <a:pPr/>
            <a:r>
              <a:rPr sz="1100" b="0" u="none">
                <a:latin typeface="Avenir"/>
              </a:rPr>
              <a:t>• Cost Efficiency: Reduces the need for extensive manual labor, resulting in lower operational costs associated with research and analysis.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CFS-67394</a:t>
            </a:r>
          </a:p>
        </p:txBody>
      </p:sp>
      <p:sp>
        <p:nvSpPr>
          <p:cNvPr id="7" name="Text Placeholder 6"/>
          <p:cNvSpPr>
            <a:spLocks noGrp="1"/>
          </p:cNvSpPr>
          <p:nvPr>
            <p:ph type="body" idx="13" sz="quarter"/>
          </p:nvPr>
        </p:nvSpPr>
        <p:spPr/>
        <p:txBody>
          <a:bodyPr/>
          <a:lstStyle/>
          <a:p>
            <a:r>
              <a:rPr sz="1100">
                <a:latin typeface="Avenir"/>
                <a:hlinkClick r:id="rId5"/>
              </a:rPr>
              <a:t>Link to requirements</a:t>
            </a:r>
          </a:p>
        </p:txBody>
      </p:sp>
      <p:pic>
        <p:nvPicPr>
          <p:cNvPr id="8" name="Picture 7" descr="image.png"/>
          <p:cNvPicPr>
            <a:picLocks noChangeAspect="1"/>
          </p:cNvPicPr>
          <p:nvPr/>
        </p:nvPicPr>
        <p:blipFill>
          <a:blip r:embed="rId2"/>
          <a:stretch>
            <a:fillRect/>
          </a:stretch>
        </p:blipFill>
        <p:spPr>
          <a:xfrm>
            <a:off x="4641850" y="1186251"/>
            <a:ext cx="3873500" cy="2575636"/>
          </a:xfrm>
          <a:prstGeom prst="rect">
            <a:avLst/>
          </a:prstGeom>
        </p:spPr>
      </p:pic>
    </p:spTree>
  </p:cSld>
  <p:clrMapOvr>
    <a:masterClrMapping/>
  </p:clrMapOvr>
</p:sld>
</file>

<file path=ppt/slides/slide12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[Agent] Custom Agents in Copilot hub</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Many businesses are burdened by time-consuming and repetitive tasks that reduce overall productivity and employee engagement. This inefficiency prevents employees from focusing on higher-value work that could contribute more significantly to the company's growth and success.</a:t>
            </a:r>
          </a:p>
          <a:p>
            <a:pPr>
              <a:spcAft>
                <a:spcPts val="600"/>
              </a:spcAft>
            </a:pPr>
            <a:r>
              <a:rPr sz="1100" b="1" u="none">
                <a:latin typeface="Avenir"/>
              </a:rPr>
              <a:t>User story:</a:t>
            </a:r>
          </a:p>
          <a:p>
            <a:pPr>
              <a:spcAft>
                <a:spcPts val="600"/>
              </a:spcAft>
            </a:pPr>
            <a:r>
              <a:rPr sz="1100" b="0" u="none">
                <a:latin typeface="Avenir"/>
              </a:rPr>
              <a:t>As a business owner, I want AI agents to automate repetitive and time-consuming tasks so that my employees can focus on strategic and creative efforts that drive the business forward.</a:t>
            </a:r>
          </a:p>
          <a:p>
            <a:pPr>
              <a:spcAft>
                <a:spcPts val="600"/>
              </a:spcAft>
            </a:pPr>
            <a:r>
              <a:rPr sz="1100" b="1" u="none">
                <a:latin typeface="Avenir"/>
              </a:rPr>
              <a:t>Value Statement:</a:t>
            </a:r>
          </a:p>
          <a:p>
            <a:pPr/>
            <a:r>
              <a:rPr sz="1100" b="0" u="none">
                <a:latin typeface="Avenir"/>
              </a:rPr>
              <a:t>• 24/7 operational capability, ensuring tasks are completed even outside regular business hours.</a:t>
            </a:r>
          </a:p>
          <a:p>
            <a:pPr/>
            <a:r>
              <a:rPr sz="1100" b="0" u="none">
                <a:latin typeface="Avenir"/>
              </a:rPr>
              <a:t>• Increased productivity as employees can refocus their time on more valuable activities.</a:t>
            </a:r>
          </a:p>
          <a:p>
            <a:pPr>
              <a:spcAft>
                <a:spcPts val="600"/>
              </a:spcAft>
            </a:pPr>
            <a:r>
              <a:rPr sz="1100" b="0" u="none">
                <a:latin typeface="Avenir"/>
              </a:rPr>
              <a:t>Requirements:</a:t>
            </a:r>
            <a:r>
              <a:rPr sz="1100" b="0" u="sng">
                <a:latin typeface="Avenir"/>
                <a:hlinkClick r:id="rId2"/>
              </a:rPr>
              <a:t>https://egnyte.atlassian.net/wiki/spaces/CFS/pages/1227161693/Agents+Introduction+in+Egnyte+Platform+WIP#Create-your-own-Agent</a:t>
            </a:r>
          </a:p>
          <a:p>
            <a:pPr>
              <a:spcAft>
                <a:spcPts val="600"/>
              </a:spcAft>
            </a:pPr>
            <a:r>
              <a:rPr sz="1100" b="0" u="none">
                <a:latin typeface="Avenir"/>
              </a:rPr>
              <a:t>Figma Link</a:t>
            </a:r>
          </a:p>
          <a:p>
            <a:pPr>
              <a:spcAft>
                <a:spcPts val="600"/>
              </a:spcAft>
            </a:pPr>
            <a:r>
              <a:rPr sz="1100" b="0" u="sng">
                <a:latin typeface="Avenir"/>
                <a:hlinkClick r:id="rId3"/>
              </a:rPr>
              <a:t>Embedded content</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5"/>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hlinkClick r:id="rId2"/>
              </a:rPr>
              <a:t>Link to requirements</a:t>
            </a:r>
          </a:p>
        </p:txBody>
      </p:sp>
      <p:pic>
        <p:nvPicPr>
          <p:cNvPr id="8" name="Picture 7" descr="image.png"/>
          <p:cNvPicPr>
            <a:picLocks noChangeAspect="1"/>
          </p:cNvPicPr>
          <p:nvPr/>
        </p:nvPicPr>
        <p:blipFill>
          <a:blip r:embed="rId4"/>
          <a:stretch>
            <a:fillRect/>
          </a:stretch>
        </p:blipFill>
        <p:spPr>
          <a:xfrm>
            <a:off x="4641850" y="1186251"/>
            <a:ext cx="3873500" cy="2575636"/>
          </a:xfrm>
          <a:prstGeom prst="rect">
            <a:avLst/>
          </a:prstGeom>
        </p:spPr>
      </p:pic>
    </p:spTree>
  </p:cSld>
  <p:clrMapOvr>
    <a:masterClrMapping/>
  </p:clrMapOvr>
</p:sld>
</file>

<file path=ppt/slides/slide12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Specialized Agents - AEC</a:t>
            </a:r>
          </a:p>
        </p:txBody>
      </p:sp>
    </p:spTree>
  </p:cSld>
  <p:clrMapOvr>
    <a:masterClrMapping/>
  </p:clrMapOvr>
</p:sld>
</file>

<file path=ppt/slides/slide12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Smart Specifications - In Product Version</a:t>
            </a:r>
          </a:p>
        </p:txBody>
      </p:sp>
      <p:sp>
        <p:nvSpPr>
          <p:cNvPr id="3" name="Content Placeholder 2"/>
          <p:cNvSpPr>
            <a:spLocks noGrp="1"/>
          </p:cNvSpPr>
          <p:nvPr>
            <p:ph idx="1" sz="half"/>
          </p:nvPr>
        </p:nvSpPr>
        <p:spPr/>
        <p:txBody>
          <a:bodyPr/>
          <a:lstStyle/>
          <a:p>
            <a:pPr>
              <a:spcAft>
                <a:spcPts val="600"/>
              </a:spcAft>
            </a:pPr>
            <a:r>
              <a:rPr sz="1100" b="1" u="none">
                <a:latin typeface="Avenir"/>
              </a:rPr>
              <a:t>Problem:</a:t>
            </a:r>
          </a:p>
          <a:p>
            <a:pPr>
              <a:spcAft>
                <a:spcPts val="600"/>
              </a:spcAft>
            </a:pPr>
            <a:r>
              <a:rPr sz="1100" b="0" u="none">
                <a:latin typeface="Avenir"/>
              </a:rPr>
              <a:t>Construction specifications are extremely long, detailed and complex PDF's accessed by different user-roles such as Project Managers, Estimators, VDC and more. Users find it challenging to locate and extract relevant information from the Specs.</a:t>
            </a:r>
          </a:p>
          <a:p>
            <a:pPr>
              <a:spcAft>
                <a:spcPts val="600"/>
              </a:spcAft>
            </a:pPr>
            <a:r>
              <a:rPr sz="1100" b="1" u="none">
                <a:latin typeface="Avenir"/>
              </a:rPr>
              <a:t>User Stories:</a:t>
            </a:r>
          </a:p>
          <a:p>
            <a:pPr/>
            <a:r>
              <a:rPr sz="1100" b="0" u="none">
                <a:latin typeface="Avenir"/>
              </a:rPr>
              <a:t>1. As a Project Manager / Estimator / VDC team member, I want to open the Smart Spec preview when selecting my specification files, so that I can quickly find the section I’m looking for</a:t>
            </a:r>
          </a:p>
          <a:p>
            <a:pPr/>
            <a:r>
              <a:rPr sz="1100" b="0" u="none">
                <a:latin typeface="Avenir"/>
              </a:rPr>
              <a:t>2. As a PM / Estimator / VDC, I want to ask a natural language query about my specification, so that I can quickly find the information I am looking for.</a:t>
            </a:r>
          </a:p>
          <a:p>
            <a:pPr>
              <a:spcAft>
                <a:spcPts val="600"/>
              </a:spcAft>
            </a:pPr>
            <a:r>
              <a:rPr sz="1100" b="1" u="none">
                <a:latin typeface="Avenir"/>
              </a:rPr>
              <a:t>Description:</a:t>
            </a:r>
          </a:p>
          <a:p>
            <a:pPr>
              <a:spcAft>
                <a:spcPts val="600"/>
              </a:spcAft>
            </a:pPr>
            <a:r>
              <a:rPr sz="1100" b="0" u="none">
                <a:latin typeface="Avenir"/>
              </a:rPr>
              <a:t>Egnyte's AEC doc-classification will automatically identify and tag Specs within a project. When a user clicks on the tagged specification in WebUI, the Smart Specs will automatically load in the preview pane. The user will see all the sections within the Spec on the left panel. When they click on a specific section in the left panel, the center panel will open that specific section. On the right panel, they can ask natural language queries on the spec.</a:t>
            </a:r>
          </a:p>
          <a:p>
            <a:pPr>
              <a:spcAft>
                <a:spcPts val="600"/>
              </a:spcAft>
            </a:pPr>
            <a:r>
              <a:rPr sz="1100" b="1" u="none">
                <a:latin typeface="Avenir"/>
              </a:rPr>
              <a:t>Requirements:</a:t>
            </a:r>
            <a:r>
              <a:rPr sz="1100" b="0" u="sng">
                <a:latin typeface="Avenir"/>
                <a:hlinkClick r:id="rId2"/>
              </a:rPr>
              <a:t>https://egnyte.atlassian.net/wiki/spaces/AEC/pages/446464310/Smart+Specification+Requirements</a:t>
            </a:r>
          </a:p>
          <a:p>
            <a:pPr>
              <a:spcAft>
                <a:spcPts val="600"/>
              </a:spcAft>
            </a:pPr>
            <a:r>
              <a:rPr sz="1100" b="1" u="none">
                <a:latin typeface="Avenir"/>
              </a:rPr>
              <a:t>Figma</a:t>
            </a:r>
          </a:p>
          <a:p>
            <a:pPr>
              <a:spcAft>
                <a:spcPts val="600"/>
              </a:spcAft>
            </a:pPr>
            <a:r>
              <a:rPr sz="1100" b="0" u="sng">
                <a:latin typeface="Avenir"/>
                <a:hlinkClick r:id="rId3"/>
              </a:rPr>
              <a:t>https://www.figma.com/design/pSP6gVOM1NB1dORHzVw1k5/AEC-Trial-Onboarding?node-id=7-17521&amp;node-type=frame&amp;t=2GCW5Ubc2U9ardCl-0</a:t>
            </a:r>
          </a:p>
          <a:p>
            <a:pPr>
              <a:spcAft>
                <a:spcPts val="600"/>
              </a:spcAft>
            </a:pPr>
            <a:r>
              <a:rPr sz="1100" b="0" u="none">
                <a:latin typeface="Avenir"/>
              </a:rPr>
              <a:t>JIRA:</a:t>
            </a:r>
            <a:r>
              <a:rPr sz="1100" b="0" u="sng">
                <a:latin typeface="Avenir"/>
                <a:hlinkClick r:id="rId4"/>
              </a:rPr>
              <a:t>https://jira.egnyte-it.com/browse/CFS-60040</a:t>
            </a:r>
          </a:p>
          <a:p>
            <a:pPr>
              <a:spcAft>
                <a:spcPts val="600"/>
              </a:spcAft>
            </a:pPr>
            <a:r>
              <a:rPr sz="1100" b="0" u="none">
                <a:latin typeface="Avenir"/>
              </a:rPr>
              <a:t>FEATURE FLAG:</a:t>
            </a:r>
            <a:r>
              <a:rPr sz="1100" b="1" u="none">
                <a:latin typeface="Avenir"/>
              </a:rPr>
              <a:t>features.server.SmartSpecFeatureEnabled</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5"/>
              </a:rPr>
              <a:t>View in Productboard</a:t>
            </a:r>
          </a:p>
        </p:txBody>
      </p:sp>
      <p:sp>
        <p:nvSpPr>
          <p:cNvPr id="6" name="Text Placeholder 5"/>
          <p:cNvSpPr>
            <a:spLocks noGrp="1"/>
          </p:cNvSpPr>
          <p:nvPr>
            <p:ph type="body" idx="12" sz="quarter"/>
          </p:nvPr>
        </p:nvSpPr>
        <p:spPr/>
        <p:txBody>
          <a:bodyPr/>
          <a:lstStyle/>
          <a:p>
            <a:r>
              <a:rPr sz="1100">
                <a:latin typeface="Avenir"/>
                <a:hlinkClick r:id="rId4"/>
              </a:rPr>
              <a:t>CFS-60040</a:t>
            </a:r>
          </a:p>
        </p:txBody>
      </p:sp>
      <p:sp>
        <p:nvSpPr>
          <p:cNvPr id="7" name="Text Placeholder 6"/>
          <p:cNvSpPr>
            <a:spLocks noGrp="1"/>
          </p:cNvSpPr>
          <p:nvPr>
            <p:ph type="body" idx="13" sz="quarter"/>
          </p:nvPr>
        </p:nvSpPr>
        <p:spPr/>
        <p:txBody>
          <a:bodyPr/>
          <a:lstStyle/>
          <a:p>
            <a:r>
              <a:rPr sz="1100">
                <a:latin typeface="Avenir"/>
                <a:hlinkClick r:id="rId6"/>
              </a:rPr>
              <a:t>Link to requirements</a:t>
            </a:r>
          </a:p>
        </p:txBody>
      </p:sp>
    </p:spTree>
  </p:cSld>
  <p:clrMapOvr>
    <a:masterClrMapping/>
  </p:clrMapOvr>
</p:sld>
</file>

<file path=ppt/slides/slide12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[Agent] Codebooks Agent for AEC</a:t>
            </a:r>
          </a:p>
        </p:txBody>
      </p:sp>
      <p:sp>
        <p:nvSpPr>
          <p:cNvPr id="3" name="Content Placeholder 2"/>
          <p:cNvSpPr>
            <a:spLocks noGrp="1"/>
          </p:cNvSpPr>
          <p:nvPr>
            <p:ph idx="1" sz="half"/>
          </p:nvPr>
        </p:nvSpPr>
        <p:spPr/>
        <p:txBody>
          <a:bodyPr/>
          <a:lstStyle/>
          <a:p>
            <a:pPr>
              <a:spcAft>
                <a:spcPts val="600"/>
              </a:spcAft>
            </a:pPr>
            <a:r>
              <a:rPr sz="1100" b="1" u="none">
                <a:latin typeface="Avenir"/>
              </a:rPr>
              <a:t>Problem:</a:t>
            </a:r>
          </a:p>
          <a:p>
            <a:pPr>
              <a:spcAft>
                <a:spcPts val="600"/>
              </a:spcAft>
            </a:pPr>
            <a:r>
              <a:rPr sz="1100" b="0" u="none">
                <a:latin typeface="Avenir"/>
              </a:rPr>
              <a:t>Users in the AEC industry require to follow regulations and standards during the design / construction / maintenance of structures and these are stipulated as building codes. These building codes are extremely long, detailed and complex, can vary by local jurisdictions and can change from year to year. Due to these factors, users often face the challenge of finding the right code information pertaining to a project, and using that information to validate project specifications, submittals and other project docs.</a:t>
            </a:r>
          </a:p>
          <a:p>
            <a:pPr>
              <a:spcAft>
                <a:spcPts val="600"/>
              </a:spcAft>
            </a:pPr>
            <a:r>
              <a:rPr sz="1100" b="1" u="none">
                <a:latin typeface="Avenir"/>
              </a:rPr>
              <a:t>Use-Cases</a:t>
            </a:r>
            <a:r>
              <a:rPr sz="1100" b="0" u="none">
                <a:latin typeface="Avenir"/>
              </a:rPr>
              <a:t>:</a:t>
            </a:r>
          </a:p>
          <a:p>
            <a:pPr/>
            <a:r>
              <a:rPr sz="1100" b="0" u="none">
                <a:latin typeface="Avenir"/>
              </a:rPr>
              <a:t>1. As a project engineer / field engineer, I want to easily get answers to regulatory questions, such ashow many ADA accessible parking spots do I need if my parking lot has 100 total parking spaces?</a:t>
            </a:r>
          </a:p>
          <a:p>
            <a:pPr/>
            <a:r>
              <a:rPr sz="1100" b="0" u="none">
                <a:latin typeface="Avenir"/>
              </a:rPr>
              <a:t>2. As a project coordinator, I want to easily validate a spec against regulations/codes- validate this stairwell design for fire safety regulation compliance</a:t>
            </a:r>
          </a:p>
          <a:p>
            <a:pPr>
              <a:spcAft>
                <a:spcPts val="600"/>
              </a:spcAft>
            </a:pPr>
            <a:r>
              <a:rPr sz="1100" b="1" u="none">
                <a:latin typeface="Avenir"/>
              </a:rPr>
              <a:t>Description:</a:t>
            </a:r>
          </a:p>
          <a:p>
            <a:pPr>
              <a:spcAft>
                <a:spcPts val="600"/>
              </a:spcAft>
            </a:pPr>
            <a:r>
              <a:rPr sz="1100" b="0" u="none">
                <a:latin typeface="Avenir"/>
              </a:rPr>
              <a:t>We will create a specialized agent, the code books agent, which the admin can configure to read one or more code books at a specific location on their Egnyte domain. Once configured, users can ask questions against the code book agent from the WebUI or desktop</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CFS-64858</a:t>
            </a:r>
          </a:p>
        </p:txBody>
      </p:sp>
      <p:sp>
        <p:nvSpPr>
          <p:cNvPr id="7" name="Text Placeholder 6"/>
          <p:cNvSpPr>
            <a:spLocks noGrp="1"/>
          </p:cNvSpPr>
          <p:nvPr>
            <p:ph type="body" idx="13" sz="quarter"/>
          </p:nvPr>
        </p:nvSpPr>
        <p:spPr/>
        <p:txBody>
          <a:bodyPr/>
          <a:lstStyle/>
          <a:p>
            <a:r>
              <a:rPr sz="1100">
                <a:latin typeface="Avenir"/>
                <a:hlinkClick r:id="rId4"/>
              </a:rPr>
              <a:t>Link to requirements</a:t>
            </a:r>
          </a:p>
        </p:txBody>
      </p:sp>
    </p:spTree>
  </p:cSld>
  <p:clrMapOvr>
    <a:masterClrMapping/>
  </p:clrMapOvr>
</p:sld>
</file>

<file path=ppt/slides/slide12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Co-Editing Enhancements</a:t>
            </a:r>
          </a:p>
        </p:txBody>
      </p:sp>
    </p:spTree>
  </p:cSld>
  <p:clrMapOvr>
    <a:masterClrMapping/>
  </p:clrMapOvr>
</p:sld>
</file>

<file path=ppt/slides/slide12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[Usability] Disable File Actions During Co-Edit Session</a:t>
            </a:r>
          </a:p>
        </p:txBody>
      </p:sp>
      <p:sp>
        <p:nvSpPr>
          <p:cNvPr id="3" name="Content Placeholder 2"/>
          <p:cNvSpPr>
            <a:spLocks noGrp="1"/>
          </p:cNvSpPr>
          <p:nvPr>
            <p:ph idx="1" sz="half"/>
          </p:nvPr>
        </p:nvSpPr>
        <p:spPr/>
        <p:txBody>
          <a:bodyPr/>
          <a:lstStyle/>
          <a:p>
            <a:pPr>
              <a:spcAft>
                <a:spcPts val="600"/>
              </a:spcAft>
            </a:pPr>
            <a:r>
              <a:rPr sz="1100" b="1" u="none">
                <a:latin typeface="Avenir"/>
              </a:rPr>
              <a:t>Requirements</a:t>
            </a:r>
          </a:p>
          <a:p>
            <a:pPr/>
            <a:r>
              <a:rPr sz="1100" b="0" u="none">
                <a:latin typeface="Avenir"/>
              </a:rPr>
              <a:t>• Disable the following file actions in the context menu and in preview if available when the co-editing session is in progress.</a:t>
            </a:r>
          </a:p>
          <a:p>
            <a:pPr lvl="1"/>
            <a:r>
              <a:rPr sz="1100" b="0" u="none">
                <a:latin typeface="Avenir"/>
              </a:rPr>
              <a:t>• Rename</a:t>
            </a:r>
          </a:p>
          <a:p>
            <a:pPr lvl="1"/>
            <a:r>
              <a:rPr sz="1100" b="0" u="none">
                <a:latin typeface="Avenir"/>
              </a:rPr>
              <a:t>• Move</a:t>
            </a:r>
          </a:p>
          <a:p>
            <a:pPr lvl="1"/>
            <a:r>
              <a:rPr sz="1100" b="0" u="none">
                <a:latin typeface="Avenir"/>
              </a:rPr>
              <a:t>• Delete</a:t>
            </a:r>
          </a:p>
          <a:p>
            <a:pPr/>
            <a:r>
              <a:rPr sz="1100" b="0" u="none">
                <a:latin typeface="Avenir"/>
              </a:rPr>
              <a:t>• The proper tooltip should indicate that the action is disabled as the file is being edited.</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CFS-67870</a:t>
            </a:r>
          </a:p>
        </p:txBody>
      </p:sp>
      <p:sp>
        <p:nvSpPr>
          <p:cNvPr id="7" name="Text Placeholder 6"/>
          <p:cNvSpPr>
            <a:spLocks noGrp="1"/>
          </p:cNvSpPr>
          <p:nvPr>
            <p:ph type="body" idx="13" sz="quarter"/>
          </p:nvPr>
        </p:nvSpPr>
        <p:spPr/>
        <p:txBody>
          <a:bodyPr/>
          <a:lstStyle/>
          <a:p>
            <a:r>
              <a:rPr sz="1100">
                <a:latin typeface="Avenir"/>
                <a:hlinkClick r:id="rId3"/>
              </a:rPr>
              <a:t>Link to requirements</a:t>
            </a:r>
          </a:p>
        </p:txBody>
      </p:sp>
    </p:spTree>
  </p:cSld>
  <p:clrMapOvr>
    <a:masterClrMapping/>
  </p:clrMapOvr>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Analysis and Modification of Recommendation Engine Test Results</a:t>
            </a:r>
          </a:p>
        </p:txBody>
      </p:sp>
      <p:sp>
        <p:nvSpPr>
          <p:cNvPr id="3" name="Content Placeholder 2"/>
          <p:cNvSpPr>
            <a:spLocks noGrp="1"/>
          </p:cNvSpPr>
          <p:nvPr>
            <p:ph idx="1" sz="half"/>
          </p:nvPr>
        </p:nvSpPr>
        <p:spPr/>
        <p:txBody>
          <a:bodyPr/>
          <a:lstStyle/>
          <a:p>
            <a:r>
              <a:rPr sz="1100" b="0" u="none">
                <a:latin typeface="Avenir"/>
              </a:rPr>
              <a:t>The description is empty.</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GR-603</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13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Product-Led Growth</a:t>
            </a:r>
          </a:p>
        </p:txBody>
      </p:sp>
    </p:spTree>
  </p:cSld>
  <p:clrMapOvr>
    <a:masterClrMapping/>
  </p:clrMapOvr>
</p:sld>
</file>

<file path=ppt/slides/slide13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Recommendation Engine Test Campaigns</a:t>
            </a:r>
          </a:p>
        </p:txBody>
      </p:sp>
      <p:sp>
        <p:nvSpPr>
          <p:cNvPr id="3" name="Content Placeholder 2"/>
          <p:cNvSpPr>
            <a:spLocks noGrp="1"/>
          </p:cNvSpPr>
          <p:nvPr>
            <p:ph idx="1" sz="half"/>
          </p:nvPr>
        </p:nvSpPr>
        <p:spPr/>
        <p:txBody>
          <a:bodyPr/>
          <a:lstStyle/>
          <a:p>
            <a:pPr>
              <a:spcAft>
                <a:spcPts val="600"/>
              </a:spcAft>
            </a:pPr>
            <a:r>
              <a:rPr sz="1100" b="0" u="none">
                <a:latin typeface="Avenir"/>
              </a:rPr>
              <a:t>Continue testing the Recommender against Pendo in a series of campaigns.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GR-578</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Edit upload request - Due Date &amp; Assignees</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Once the upload request is created, the creator is not able to make any changes to the existing requests.</a:t>
            </a:r>
          </a:p>
          <a:p>
            <a:pPr>
              <a:spcAft>
                <a:spcPts val="600"/>
              </a:spcAft>
            </a:pPr>
            <a:r>
              <a:rPr sz="1100" b="1" u="none">
                <a:latin typeface="Avenir"/>
              </a:rPr>
              <a:t>User Story</a:t>
            </a:r>
          </a:p>
          <a:p>
            <a:pPr>
              <a:spcAft>
                <a:spcPts val="600"/>
              </a:spcAft>
            </a:pPr>
            <a:r>
              <a:rPr sz="1100" b="0" u="none">
                <a:latin typeface="Avenir"/>
              </a:rPr>
              <a:t>As an upload request creator,  I would like to edit the existing upload requests so that I can modify the due date and assignees.</a:t>
            </a:r>
          </a:p>
          <a:p>
            <a:pPr>
              <a:spcAft>
                <a:spcPts val="600"/>
              </a:spcAft>
            </a:pPr>
            <a:r>
              <a:rPr sz="1100" b="1" u="none">
                <a:latin typeface="Avenir"/>
              </a:rPr>
              <a:t>Feature Description</a:t>
            </a:r>
          </a:p>
          <a:p>
            <a:pPr/>
            <a:r>
              <a:rPr sz="1100" b="0" u="none">
                <a:latin typeface="Avenir"/>
              </a:rPr>
              <a:t>• Cretors should be able to edit the in-progress upload requests to modify the due date and assignees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Upload request instance modification from template</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The upload request template cannot be modified at all while creating an upload request instance. The customers would like to remove specific document(s) or mark them optional while creating a request instance.</a:t>
            </a:r>
          </a:p>
          <a:p>
            <a:pPr>
              <a:spcAft>
                <a:spcPts val="600"/>
              </a:spcAft>
            </a:pPr>
            <a:r>
              <a:rPr sz="1100" b="1" u="none">
                <a:latin typeface="Avenir"/>
              </a:rPr>
              <a:t>User Story</a:t>
            </a:r>
          </a:p>
          <a:p>
            <a:pPr>
              <a:spcAft>
                <a:spcPts val="600"/>
              </a:spcAft>
            </a:pPr>
            <a:r>
              <a:rPr sz="1100" b="0" u="none">
                <a:latin typeface="Avenir"/>
              </a:rPr>
              <a:t>As an Egnyte Domain user, I would like to modify the documents from a template while creating an upload request so that I can modify the existing template to request specific documents based on specific criteria.</a:t>
            </a:r>
          </a:p>
          <a:p>
            <a:pPr>
              <a:spcAft>
                <a:spcPts val="600"/>
              </a:spcAft>
            </a:pPr>
            <a:r>
              <a:rPr sz="1100" b="1" u="none">
                <a:latin typeface="Avenir"/>
              </a:rPr>
              <a:t>Feature Description</a:t>
            </a:r>
          </a:p>
          <a:p>
            <a:pPr/>
            <a:r>
              <a:rPr sz="1100" b="0" u="none">
                <a:latin typeface="Avenir"/>
              </a:rPr>
              <a:t>• While creating an upload request instance, allow users to mark a document as optional or remove the document from a template.</a:t>
            </a:r>
          </a:p>
          <a:p>
            <a:pPr/>
            <a:r>
              <a:rPr sz="1100" b="0" u="none">
                <a:latin typeface="Avenir"/>
              </a:rPr>
              <a:t>• Provide a setting in the template to control the modification action while creating an upload request instance.</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CFS-67186</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Scalability and large file upload suppport</a:t>
            </a:r>
          </a:p>
        </p:txBody>
      </p:sp>
      <p:sp>
        <p:nvSpPr>
          <p:cNvPr id="3" name="Content Placeholder 2"/>
          <p:cNvSpPr>
            <a:spLocks noGrp="1"/>
          </p:cNvSpPr>
          <p:nvPr>
            <p:ph idx="1" sz="half"/>
          </p:nvPr>
        </p:nvSpPr>
        <p:spPr/>
        <p:txBody>
          <a:bodyPr/>
          <a:lstStyle/>
          <a:p>
            <a:pPr>
              <a:spcAft>
                <a:spcPts val="600"/>
              </a:spcAft>
            </a:pPr>
            <a:r>
              <a:rPr sz="1100" b="0" u="none">
                <a:latin typeface="Avenir"/>
              </a:rPr>
              <a:t>Improve upload functionality to be more scalable and allow for files larger than 100MB.</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CFS-61772</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Add item count to SC and Issues pages</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The system has limits on how many objects are displayed on S&amp;G feature pages to prevent long load times (or even completely prevent it from loading). However, because of this limit, it's difficult for user to understand the scope of how many object there actually are.</a:t>
            </a:r>
          </a:p>
          <a:p>
            <a:pPr>
              <a:spcAft>
                <a:spcPts val="600"/>
              </a:spcAft>
            </a:pPr>
            <a:r>
              <a:rPr sz="1100" b="1" u="none">
                <a:latin typeface="Avenir"/>
              </a:rPr>
              <a:t>User Story</a:t>
            </a:r>
          </a:p>
          <a:p>
            <a:pPr>
              <a:spcAft>
                <a:spcPts val="600"/>
              </a:spcAft>
            </a:pPr>
            <a:r>
              <a:rPr sz="1100" b="0" u="none">
                <a:latin typeface="Avenir"/>
              </a:rPr>
              <a:t>As a user, I want a clear understanding of how many issues and sensitive content items I have. This includes filters in place, limits based on the browser resources and total items that the system has identified</a:t>
            </a:r>
          </a:p>
          <a:p>
            <a:pPr>
              <a:spcAft>
                <a:spcPts val="600"/>
              </a:spcAft>
            </a:pPr>
            <a:r>
              <a:rPr sz="1100" b="1" u="none">
                <a:latin typeface="Avenir"/>
              </a:rPr>
              <a:t>Feature Description</a:t>
            </a:r>
          </a:p>
          <a:p>
            <a:pPr>
              <a:spcAft>
                <a:spcPts val="600"/>
              </a:spcAft>
            </a:pPr>
            <a:r>
              <a:rPr sz="1100" b="0" u="none">
                <a:latin typeface="Avenir"/>
              </a:rPr>
              <a:t>Display the counts of the items displayed on the lists</a:t>
            </a:r>
          </a:p>
          <a:p>
            <a:pPr/>
            <a:r>
              <a:rPr sz="1100" b="0" u="none">
                <a:latin typeface="Avenir"/>
              </a:rPr>
              <a:t>• Issues view - Count of rendered items in the list is displayed</a:t>
            </a:r>
          </a:p>
          <a:p>
            <a:pPr lvl="1"/>
            <a:r>
              <a:rPr sz="1100" b="0" u="none">
                <a:latin typeface="Avenir"/>
              </a:rPr>
              <a:t>• Ideally we show displayed and total counts</a:t>
            </a:r>
          </a:p>
          <a:p>
            <a:pPr lvl="1"/>
            <a:r>
              <a:rPr sz="1100" b="0" u="none">
                <a:latin typeface="Avenir"/>
              </a:rPr>
              <a:t>• For example, if there is 10,000 issues in "open status", but I can only display 5,000, the following count should be displayed</a:t>
            </a:r>
          </a:p>
          <a:p>
            <a:pPr lvl="2"/>
            <a:r>
              <a:rPr sz="1100" b="0" u="none">
                <a:latin typeface="Avenir"/>
              </a:rPr>
              <a:t>• 5,000 of 10,000</a:t>
            </a:r>
          </a:p>
          <a:p>
            <a:pPr/>
            <a:r>
              <a:rPr sz="1100" b="0" u="none">
                <a:latin typeface="Avenir"/>
              </a:rPr>
              <a:t>• SC view - Count of rendered items in the list is displayed</a:t>
            </a:r>
          </a:p>
          <a:p>
            <a:pPr lvl="1"/>
            <a:r>
              <a:rPr sz="1100" b="0" u="none">
                <a:latin typeface="Avenir"/>
              </a:rPr>
              <a:t>• Ideally we show displayed and total counts</a:t>
            </a:r>
          </a:p>
          <a:p>
            <a:pPr lvl="1"/>
            <a:r>
              <a:rPr sz="1100" b="0" u="none">
                <a:latin typeface="Avenir"/>
              </a:rPr>
              <a:t>• For example, if there is 10,000 locations with sensitive content in the current filter, but I can only display 5,000, the following count should be displayed</a:t>
            </a:r>
          </a:p>
          <a:p>
            <a:pPr lvl="2"/>
            <a:r>
              <a:rPr sz="1100" b="0" u="none">
                <a:latin typeface="Avenir"/>
              </a:rPr>
              <a:t>• 5,000 of 10,000</a:t>
            </a:r>
          </a:p>
          <a:p>
            <a:pPr>
              <a:spcAft>
                <a:spcPts val="600"/>
              </a:spcAft>
            </a:pPr>
            <a:r>
              <a:rPr sz="1100" b="1" u="none">
                <a:latin typeface="Avenir"/>
              </a:rPr>
              <a:t>Public Summary</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DEL-39631</a:t>
            </a:r>
          </a:p>
        </p:txBody>
      </p:sp>
      <p:sp>
        <p:nvSpPr>
          <p:cNvPr id="7" name="Text Placeholder 6"/>
          <p:cNvSpPr>
            <a:spLocks noGrp="1"/>
          </p:cNvSpPr>
          <p:nvPr>
            <p:ph type="body" idx="13" sz="quarter"/>
          </p:nvPr>
        </p:nvSpPr>
        <p:spPr/>
        <p:txBody>
          <a:bodyPr/>
          <a:lstStyle/>
          <a:p>
            <a:r>
              <a:rPr sz="1100">
                <a:latin typeface="Avenir"/>
                <a:hlinkClick r:id="rId4"/>
              </a:rPr>
              <a:t>Link to requirements</a:t>
            </a:r>
          </a:p>
        </p:txBody>
      </p:sp>
    </p:spTree>
  </p:cSld>
  <p:clrMapOvr>
    <a:masterClrMapping/>
  </p:clrMapOvr>
</p:sld>
</file>

<file path=ppt/slides/slide1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DocuSign Upload Enhancement</a:t>
            </a:r>
          </a:p>
        </p:txBody>
      </p:sp>
      <p:sp>
        <p:nvSpPr>
          <p:cNvPr id="3" name="Content Placeholder 2"/>
          <p:cNvSpPr>
            <a:spLocks noGrp="1"/>
          </p:cNvSpPr>
          <p:nvPr>
            <p:ph idx="1" sz="half"/>
          </p:nvPr>
        </p:nvSpPr>
        <p:spPr/>
        <p:txBody>
          <a:bodyPr/>
          <a:lstStyle/>
          <a:p>
            <a:pPr>
              <a:spcAft>
                <a:spcPts val="600"/>
              </a:spcAft>
            </a:pPr>
            <a:r>
              <a:rPr sz="1100" b="0" u="none">
                <a:latin typeface="Avenir"/>
              </a:rPr>
              <a:t>The current integration with DocuSign utilizes API version 2.0, which restricts file uploads to a maximum size of 25 MB. This limitation is causing issues for customers attempting to share larger files. To address this problem, we need to upgrade to DocuSign API version 2.1, which supports file uploads up to 32 MB via APIs and up to 52 MB via chunked uploads. Additionally, we will implement a user interface enhancement to notify users when they attempt to upload files that exceed the allowed size limits. This upgrade will improve file sharing capabilities and user experience.</a:t>
            </a:r>
          </a:p>
          <a:p>
            <a:pPr>
              <a:spcAft>
                <a:spcPts val="600"/>
              </a:spcAft>
            </a:pPr>
            <a:r>
              <a:rPr sz="1100" b="1" u="none">
                <a:latin typeface="Avenir"/>
              </a:rPr>
              <a:t>Acceptance Criteria:</a:t>
            </a:r>
          </a:p>
          <a:p>
            <a:pPr/>
            <a:r>
              <a:rPr sz="1100" b="0" u="none">
                <a:latin typeface="Avenir"/>
              </a:rPr>
              <a:t>1. Upgrade to DocuSign API version 2.1 and ensure compatibility with the current integration.</a:t>
            </a:r>
          </a:p>
          <a:p>
            <a:pPr/>
            <a:r>
              <a:rPr sz="1100" b="0" u="none">
                <a:latin typeface="Avenir"/>
              </a:rPr>
              <a:t>2. Implement support for handling files up to 52 MB using chunked uploads.</a:t>
            </a:r>
          </a:p>
          <a:p>
            <a:pPr/>
            <a:r>
              <a:rPr sz="1100" b="0" u="none">
                <a:latin typeface="Avenir"/>
              </a:rPr>
              <a:t>3. Develop and deploy a pop-up notification feature to alert users when attempting to upload files larger than the allowed limits.</a:t>
            </a:r>
          </a:p>
          <a:p>
            <a:pPr/>
            <a:r>
              <a:rPr sz="1100" b="0" u="none">
                <a:latin typeface="Avenir"/>
              </a:rPr>
              <a:t>4. Perform thorough testing to validate the new functionality and pop-up notifications.</a:t>
            </a:r>
          </a:p>
          <a:p>
            <a:pPr/>
            <a:r>
              <a:rPr sz="1100" b="0" u="none">
                <a:latin typeface="Avenir"/>
              </a:rPr>
              <a:t>5. Update documentation to reflect the changes and new file upload limits.</a:t>
            </a:r>
          </a:p>
          <a:p>
            <a:pPr>
              <a:spcAft>
                <a:spcPts val="600"/>
              </a:spcAft>
            </a:pPr>
            <a:r>
              <a:rPr sz="1100" b="0" u="none">
                <a:latin typeface="Avenir"/>
              </a:rPr>
              <a:t>Links:</a:t>
            </a:r>
            <a:r>
              <a:rPr sz="1100" b="0" u="sng">
                <a:latin typeface="Avenir"/>
                <a:hlinkClick r:id="rId2"/>
              </a:rPr>
              <a:t>https://developers.docusign.com/docs/esign-rest-api/esign101/rules-and-limits/#:~:text=Docusign%20has%20the%20following%20limitations,of%20up%20to%2052%20MB</a:t>
            </a:r>
          </a:p>
          <a:p>
            <a:pPr>
              <a:spcAft>
                <a:spcPts val="600"/>
              </a:spcAft>
            </a:pPr>
            <a:r>
              <a:rPr sz="1100" b="0" u="sng">
                <a:latin typeface="Avenir"/>
                <a:hlinkClick r:id="rId3"/>
              </a:rPr>
              <a:t>https://developers.docusign.com/docs/esign-rest-api/reference/envelopes/chunkeduploads/</a:t>
            </a:r>
          </a:p>
          <a:p>
            <a:pPr>
              <a:spcAft>
                <a:spcPts val="600"/>
              </a:spcAft>
            </a:pPr>
            <a:r>
              <a:rPr sz="1100" b="0" u="none">
                <a:latin typeface="Avenir"/>
              </a:rPr>
              <a:t>Ticket:</a:t>
            </a:r>
            <a:r>
              <a:rPr sz="1100" b="0" u="sng">
                <a:latin typeface="Avenir"/>
                <a:hlinkClick r:id="rId4"/>
              </a:rPr>
              <a:t>https://jira.egnyte-it.com/browse/PINT-15240</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5"/>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1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Google Import Functionality Enhancement</a:t>
            </a:r>
          </a:p>
        </p:txBody>
      </p:sp>
      <p:sp>
        <p:nvSpPr>
          <p:cNvPr id="3" name="Content Placeholder 2"/>
          <p:cNvSpPr>
            <a:spLocks noGrp="1"/>
          </p:cNvSpPr>
          <p:nvPr>
            <p:ph idx="1" sz="half"/>
          </p:nvPr>
        </p:nvSpPr>
        <p:spPr/>
        <p:txBody>
          <a:bodyPr/>
          <a:lstStyle/>
          <a:p>
            <a:pPr>
              <a:spcAft>
                <a:spcPts val="600"/>
              </a:spcAft>
            </a:pPr>
            <a:r>
              <a:rPr sz="1100" b="0" u="none">
                <a:latin typeface="Avenir"/>
              </a:rPr>
              <a:t>Problem Statement</a:t>
            </a:r>
          </a:p>
          <a:p>
            <a:pPr>
              <a:spcAft>
                <a:spcPts val="600"/>
              </a:spcAft>
            </a:pPr>
            <a:r>
              <a:rPr sz="1100" b="0" u="none">
                <a:latin typeface="Avenir"/>
              </a:rPr>
              <a:t>Users who will import files from Google Drive (G Drive) to Egnyte currently lack the ability to select and import entire folders. Instead, they may be restricted to importing individual files, which can be time-consuming, especially for users who need to transfer large sets of organized files and subfolders. This limitation presents several issues:</a:t>
            </a:r>
          </a:p>
          <a:p>
            <a:pPr/>
            <a:r>
              <a:rPr sz="1100" b="0" u="none">
                <a:latin typeface="Avenir"/>
              </a:rPr>
              <a:t>• Inefficiency: Without the ability to import folders directly, users must manually select files one by one. This process is cumbersome, particularly when dealing with large data sets.</a:t>
            </a:r>
          </a:p>
          <a:p>
            <a:pPr/>
            <a:r>
              <a:rPr sz="1100" b="0" u="none">
                <a:latin typeface="Avenir"/>
              </a:rPr>
              <a:t>• Loss of Folder Structure: When users import individual files, the original folder structure from G Drive isn’t maintained, making it challenging to organize content in Egnyte as it was originally structured.</a:t>
            </a:r>
          </a:p>
          <a:p>
            <a:pPr/>
            <a:r>
              <a:rPr sz="1100" b="0" u="none">
                <a:latin typeface="Avenir"/>
              </a:rPr>
              <a:t>• Time-Consuming Workflow: Reconstructing folders and re-uploading files separately adds time to workflows and increases the chance of errors, such as missing files or misplacement.</a:t>
            </a:r>
          </a:p>
          <a:p>
            <a:pPr/>
            <a:r>
              <a:rPr sz="1100" b="0" u="none">
                <a:latin typeface="Avenir"/>
              </a:rPr>
              <a:t>• Reduced Usability: This lack of folder import functionality impacts the user experience, as they must go through multiple steps to transfer data, creating frustration and potential reluctance to use the import feature.</a:t>
            </a:r>
          </a:p>
          <a:p>
            <a:pPr>
              <a:spcAft>
                <a:spcPts val="600"/>
              </a:spcAft>
            </a:pPr>
            <a:r>
              <a:rPr sz="1100" b="0" u="none">
                <a:latin typeface="Avenir"/>
              </a:rPr>
              <a:t>Solution: Provide Folder Selection Functionality for Importing Folders to Egnyte from G Drive</a:t>
            </a:r>
          </a:p>
          <a:p>
            <a:pPr>
              <a:spcAft>
                <a:spcPts val="600"/>
              </a:spcAft>
            </a:pPr>
            <a:r>
              <a:rPr sz="1100" b="0" u="none">
                <a:latin typeface="Avenir"/>
              </a:rPr>
              <a:t>To address this problem, the solution is to implement a folder selection capability within the G Drive to Egnyte import feature. This enhancement will allow users to select an entire folder (or multiple folders) from G Drive, preserving the structure and significantly streamlining the import process. Here are the solution details:</a:t>
            </a:r>
          </a:p>
          <a:p>
            <a:pPr/>
            <a:r>
              <a:rPr sz="1100" b="0" u="none">
                <a:latin typeface="Avenir"/>
              </a:rPr>
              <a:t>1. Folder Selection Interface</a:t>
            </a:r>
          </a:p>
          <a:p>
            <a:pPr lvl="1"/>
            <a:r>
              <a:rPr sz="1100" b="0" u="none">
                <a:latin typeface="Avenir"/>
              </a:rPr>
              <a:t>• UI Enhancement for Folder Selection: Modify the existing import interface to allow users to navigate and select folders within G Drive, not just files. This interface might include a tree-view or expandable list of folders, making it easy to locate and select entire folders.</a:t>
            </a:r>
          </a:p>
          <a:p>
            <a:pPr lvl="1"/>
            <a:r>
              <a:rPr sz="1100" b="0" u="none">
                <a:latin typeface="Avenir"/>
              </a:rPr>
              <a:t>• Multi-Select Capability: Enable users to select one or more folders simultaneously if they need to import multiple folder structures.</a:t>
            </a:r>
          </a:p>
          <a:p>
            <a:pPr/>
            <a:r>
              <a:rPr sz="1100" b="0" u="none">
                <a:latin typeface="Avenir"/>
              </a:rPr>
              <a:t>2. Preservation of Folder Structure</a:t>
            </a:r>
          </a:p>
          <a:p>
            <a:pPr lvl="1"/>
            <a:r>
              <a:rPr sz="1100" b="0" u="none">
                <a:latin typeface="Avenir"/>
              </a:rPr>
              <a:t>• Recursive Import: Ensure that subfolders and nested files within the selected folder are automatically included in the import. This requires the system to identify and copy the entire folder hierarchy as it exists in G Drive.</a:t>
            </a:r>
          </a:p>
          <a:p>
            <a:pPr lvl="1"/>
            <a:r>
              <a:rPr sz="1100" b="0" u="none">
                <a:latin typeface="Avenir"/>
              </a:rPr>
              <a:t>• Structure Replication in Egnyte: Once imported, the folder and subfolder structure should be mirrored in Egnyte, preserving the organization exactly as it was in G Drive. This step reduces the need for users to reorganize content after import.</a:t>
            </a:r>
          </a:p>
          <a:p>
            <a:pPr/>
            <a:r>
              <a:rPr sz="1100" b="0" u="none">
                <a:latin typeface="Avenir"/>
              </a:rPr>
              <a:t>3. Seamless Integration with Egnyte</a:t>
            </a:r>
          </a:p>
          <a:p>
            <a:pPr lvl="1"/>
            <a:r>
              <a:rPr sz="1100" b="0" u="none">
                <a:latin typeface="Avenir"/>
              </a:rPr>
              <a:t>• Compatibility with Egnyte’s Folder Permissions: As folders are imported, they should align with Egnyte’s permissions model. For example, administrators may set default permissions for imported folders, or the system could prompt the user to define folder permissions as needed.</a:t>
            </a:r>
          </a:p>
          <a:p>
            <a:pPr lvl="1"/>
            <a:r>
              <a:rPr sz="1100" b="0" u="none">
                <a:latin typeface="Avenir"/>
              </a:rPr>
              <a:t>• Confirmation and Summary Screen: After selection, a summary screen should display the chosen folders and an estimated time for import. This feature allows users to confirm that they’re importing the correct data.</a:t>
            </a:r>
          </a:p>
          <a:p>
            <a:pPr/>
            <a:r>
              <a:rPr sz="1100" b="0" u="none">
                <a:latin typeface="Avenir"/>
              </a:rPr>
              <a:t>4. Benefits of the Solution</a:t>
            </a:r>
          </a:p>
          <a:p>
            <a:pPr lvl="1"/>
            <a:r>
              <a:rPr sz="1100" b="0" u="none">
                <a:latin typeface="Avenir"/>
              </a:rPr>
              <a:t>• Improved Efficiency: With folder selection, users can import organized data in bulk, reducing time spent on manual file selection and reorganization.</a:t>
            </a:r>
          </a:p>
          <a:p>
            <a:pPr lvl="1"/>
            <a:r>
              <a:rPr sz="1100" b="0" u="none">
                <a:latin typeface="Avenir"/>
              </a:rPr>
              <a:t>• Enhanced User Experience: The solution streamlines the import process, making it more user-friendly and reducing steps required to transfer content.</a:t>
            </a:r>
          </a:p>
          <a:p>
            <a:pPr lvl="1"/>
            <a:r>
              <a:rPr sz="1100" b="0" u="none">
                <a:latin typeface="Avenir"/>
              </a:rPr>
              <a:t>• Reduced Errors and Rework: By preserving the folder structure, users minimize the risk of disorganized files and maintain consistency across G Drive and Egnyte.</a:t>
            </a:r>
          </a:p>
          <a:p>
            <a:pPr lvl="1"/>
            <a:r>
              <a:rPr sz="1100" b="0" u="none">
                <a:latin typeface="Avenir"/>
              </a:rPr>
              <a:t>• Increased Adoption of Import Feature: Providing this functionality encourages users to leverage the import tool more frequently, knowing it aligns with their workflow and reduces hassle.</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Migrate Data from Dropbox to Egnyte - GA</a:t>
            </a:r>
          </a:p>
        </p:txBody>
      </p:sp>
      <p:sp>
        <p:nvSpPr>
          <p:cNvPr id="3" name="Content Placeholder 2"/>
          <p:cNvSpPr>
            <a:spLocks noGrp="1"/>
          </p:cNvSpPr>
          <p:nvPr>
            <p:ph idx="1" sz="half"/>
          </p:nvPr>
        </p:nvSpPr>
        <p:spPr/>
        <p:txBody>
          <a:bodyPr/>
          <a:lstStyle/>
          <a:p>
            <a:pPr>
              <a:spcAft>
                <a:spcPts val="600"/>
              </a:spcAft>
            </a:pPr>
            <a:r>
              <a:rPr sz="1100" b="0" u="none">
                <a:latin typeface="Avenir"/>
              </a:rPr>
              <a:t>Migrate data from Dropbox to Egnyte using our Content Lifecycle product. Define what GA means for this product. Must be available to some or all customers to self-serve.</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2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ServiceNow Incident Sync</a:t>
            </a:r>
          </a:p>
        </p:txBody>
      </p:sp>
      <p:sp>
        <p:nvSpPr>
          <p:cNvPr id="3" name="Content Placeholder 2"/>
          <p:cNvSpPr>
            <a:spLocks noGrp="1"/>
          </p:cNvSpPr>
          <p:nvPr>
            <p:ph idx="1" sz="half"/>
          </p:nvPr>
        </p:nvSpPr>
        <p:spPr/>
        <p:txBody>
          <a:bodyPr/>
          <a:lstStyle/>
          <a:p>
            <a:pPr>
              <a:spcAft>
                <a:spcPts val="600"/>
              </a:spcAft>
            </a:pPr>
            <a:r>
              <a:rPr sz="1100" b="0" u="none">
                <a:latin typeface="Avenir"/>
              </a:rPr>
              <a:t>Enhancing the ServiceNow functionality to provide bidirectional sync of ticket status and display the ticket in the third pane within the Secure &amp; Govern (S&amp;G) Issues module involves several detailed steps and considerations. Here’s a breakdown:</a:t>
            </a:r>
          </a:p>
          <a:p>
            <a:pPr>
              <a:spcAft>
                <a:spcPts val="600"/>
              </a:spcAft>
            </a:pPr>
            <a:r>
              <a:rPr sz="1100" b="0" u="none">
                <a:latin typeface="Avenir"/>
              </a:rPr>
              <a:t>1.</a:t>
            </a:r>
            <a:r>
              <a:rPr sz="1100" b="1" u="none">
                <a:latin typeface="Avenir"/>
              </a:rPr>
              <a:t>Bidirectional Sync of Ticket Status</a:t>
            </a:r>
          </a:p>
          <a:p>
            <a:pPr/>
            <a:r>
              <a:rPr sz="1100" b="0" u="none">
                <a:latin typeface="Avenir"/>
              </a:rPr>
              <a:t>• Sync Status Updates from ServiceNow to Secure &amp; Govern: Automatically update the status of tickets in Secure &amp; Govern whenever the status changes in ServiceNow. For example, if a ticket is marked as “Resolved” or “In Progress” in ServiceNow, this update should reflect in the S&amp;G Issues module without manual intervention.</a:t>
            </a:r>
          </a:p>
          <a:p>
            <a:pPr/>
            <a:r>
              <a:rPr sz="1100" b="0" u="none">
                <a:latin typeface="Avenir"/>
              </a:rPr>
              <a:t>• Sync Status Updates from Secure &amp; Govern to ServiceNow: Allow updates made to the ticket status in Secure &amp; Govern (if any) to sync back to ServiceNow. This ensures that both platforms maintain a consistent view of the ticket’s current state.</a:t>
            </a:r>
          </a:p>
          <a:p>
            <a:pPr/>
            <a:r>
              <a:rPr sz="1100" b="0" u="none">
                <a:latin typeface="Avenir"/>
              </a:rPr>
              <a:t>• Reduce Communication Gaps: The sync helps eliminate communication gaps, ensuring that teams using Secure &amp; Govern can see the latest ticket status without needing to switch platforms.</a:t>
            </a:r>
          </a:p>
          <a:p>
            <a:pPr/>
            <a:r>
              <a:rPr sz="1100" b="0" u="none">
                <a:latin typeface="Avenir"/>
              </a:rPr>
              <a:t>• Automated Polling or Webhooks: Implement mechanisms like periodic polling or webhooks to detect and trigger updates between the systems to maintain real-time or near-real-time synchronization.</a:t>
            </a:r>
          </a:p>
          <a:p>
            <a:pPr>
              <a:spcAft>
                <a:spcPts val="600"/>
              </a:spcAft>
            </a:pPr>
            <a:r>
              <a:rPr sz="1100" b="0" u="none">
                <a:latin typeface="Avenir"/>
              </a:rPr>
              <a:t>2.</a:t>
            </a:r>
            <a:r>
              <a:rPr sz="1100" b="1" u="none">
                <a:latin typeface="Avenir"/>
              </a:rPr>
              <a:t>Display ServiceNow Ticket in the Third Pane within Secure &amp; Govern Issues Module</a:t>
            </a:r>
          </a:p>
          <a:p>
            <a:pPr/>
            <a:r>
              <a:rPr sz="1100" b="0" u="none">
                <a:latin typeface="Avenir"/>
              </a:rPr>
              <a:t>• Clickable Ticket Link: Make the ticket ID or title clickable to open the full ServiceNow ticket in a new window or tab. This provides quick access to the full ticket details if more in-depth review or actions are needed.</a:t>
            </a:r>
          </a:p>
          <a:p>
            <a:pPr/>
            <a:r>
              <a:rPr sz="1100" b="0" u="none">
                <a:latin typeface="Avenir"/>
              </a:rPr>
              <a:t>• Live Status Updates in Pane: Ensure that the ticket status in the third pane updates in real-time (via the bidirectional sync) so that users have an up-to-date view of the issue’s progress.</a:t>
            </a:r>
          </a:p>
          <a:p>
            <a:pPr/>
            <a:r>
              <a:rPr sz="1100" b="0" u="none">
                <a:latin typeface="Avenir"/>
              </a:rPr>
              <a:t>• Enhanced Usability: This integration reduces the need for users to switch between Secure &amp; Govern and ServiceNow, improving efficiency for security and operations teams. The third-pane display also helps users get a consolidated view of their issues and related incidents in a single interface.</a:t>
            </a:r>
          </a:p>
          <a:p>
            <a:pPr>
              <a:spcAft>
                <a:spcPts val="600"/>
              </a:spcAft>
            </a:pPr>
            <a:r>
              <a:rPr sz="1100" b="0" u="none">
                <a:latin typeface="Avenir"/>
              </a:rPr>
              <a:t>3.</a:t>
            </a:r>
            <a:r>
              <a:rPr sz="1100" b="1" u="none">
                <a:latin typeface="Avenir"/>
              </a:rPr>
              <a:t>Benefits of the Enhancement</a:t>
            </a:r>
          </a:p>
          <a:p>
            <a:pPr/>
            <a:r>
              <a:rPr sz="1100" b="0" u="none">
                <a:latin typeface="Avenir"/>
              </a:rPr>
              <a:t>• Streamlined Incident Management: By integrating status updates and a visual display of ServiceNow tickets in Secure &amp; Govern, incident management becomes more streamlined, as users can track and respond to incidents directly.</a:t>
            </a:r>
          </a:p>
          <a:p>
            <a:pPr/>
            <a:r>
              <a:rPr sz="1100" b="0" u="none">
                <a:latin typeface="Avenir"/>
              </a:rPr>
              <a:t>• Improved Transparency and Communication: Both the security and IT teams gain access to the latest status, improving transparency and collaboration. Secure &amp; Govern users can see real-time ticket information without accessing ServiceNow directly.</a:t>
            </a:r>
          </a:p>
          <a:p>
            <a:pPr/>
            <a:r>
              <a:rPr sz="1100" b="0" u="none">
                <a:latin typeface="Avenir"/>
              </a:rPr>
              <a:t>• Efficient Workflow: Eliminates redundant steps of switching between platforms, saving time and reducing errors.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2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Windows Server Next ( 2025 )</a:t>
            </a:r>
          </a:p>
        </p:txBody>
      </p:sp>
      <p:sp>
        <p:nvSpPr>
          <p:cNvPr id="3" name="Content Placeholder 2"/>
          <p:cNvSpPr>
            <a:spLocks noGrp="1"/>
          </p:cNvSpPr>
          <p:nvPr>
            <p:ph idx="1" sz="half"/>
          </p:nvPr>
        </p:nvSpPr>
        <p:spPr/>
        <p:txBody>
          <a:bodyPr/>
          <a:lstStyle/>
          <a:p>
            <a:r>
              <a:rPr sz="1100" b="0" u="none">
                <a:latin typeface="Avenir"/>
              </a:rPr>
              <a:t>The description is empty.</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2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Windows 11 24H2 Support as Client</a:t>
            </a:r>
          </a:p>
        </p:txBody>
      </p:sp>
      <p:sp>
        <p:nvSpPr>
          <p:cNvPr id="3" name="Content Placeholder 2"/>
          <p:cNvSpPr>
            <a:spLocks noGrp="1"/>
          </p:cNvSpPr>
          <p:nvPr>
            <p:ph idx="1" sz="half"/>
          </p:nvPr>
        </p:nvSpPr>
        <p:spPr/>
        <p:txBody>
          <a:bodyPr/>
          <a:lstStyle/>
          <a:p>
            <a:r>
              <a:rPr sz="1100" b="0" u="none">
                <a:latin typeface="Avenir"/>
              </a:rPr>
              <a:t>The description is empty.</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2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PVI - Milestone 14.1 - Accuracy of Deployment</a:t>
            </a:r>
          </a:p>
        </p:txBody>
      </p:sp>
      <p:sp>
        <p:nvSpPr>
          <p:cNvPr id="3" name="Content Placeholder 2"/>
          <p:cNvSpPr>
            <a:spLocks noGrp="1"/>
          </p:cNvSpPr>
          <p:nvPr>
            <p:ph idx="1" sz="half"/>
          </p:nvPr>
        </p:nvSpPr>
        <p:spPr/>
        <p:txBody>
          <a:bodyPr/>
          <a:lstStyle/>
          <a:p>
            <a:pPr>
              <a:spcAft>
                <a:spcPts val="800"/>
              </a:spcAft>
            </a:pPr>
            <a:r>
              <a:rPr sz="1100" b="1" u="none">
                <a:latin typeface="Avenir"/>
              </a:rPr>
              <a:t>Background and Strategic Fit:</a:t>
            </a:r>
          </a:p>
          <a:p>
            <a:pPr>
              <a:spcAft>
                <a:spcPts val="600"/>
              </a:spcAft>
            </a:pPr>
            <a:r>
              <a:rPr sz="1100" b="0" u="none">
                <a:latin typeface="Avenir"/>
              </a:rPr>
              <a:t>Currently, there are thousands of PVIs created over time due to various customizations. A plan created with a different price, a different user/storage, or feature set requires a new manual PVI close. Also there is no formal association between a cloned PVI and its source PVI for audit purposes. PVIs have a static structure as well. This means that once a PVI is created it does not reference new features or services developed in the future. We are set to re-imagine this and create a new architecture that will allow MI to be more flexible.</a:t>
            </a:r>
          </a:p>
          <a:p>
            <a:pPr>
              <a:spcAft>
                <a:spcPts val="800"/>
              </a:spcAft>
            </a:pPr>
            <a:r>
              <a:rPr sz="1100" b="1" u="none">
                <a:latin typeface="Avenir"/>
              </a:rPr>
              <a:t>Goals:</a:t>
            </a:r>
          </a:p>
          <a:p>
            <a:pPr/>
            <a:r>
              <a:rPr sz="1100" b="0" u="none">
                <a:latin typeface="Avenir"/>
              </a:rPr>
              <a:t>• Start identifying items that can be automated or updated to improve the speed of features being released.</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APPS-11863</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2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[UX] MSP RD Designs part 3 - multiple pages</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MSP Reseller Dashboard is used by MSP partners manage the child domains, access to them for their employees and also allows to self-serve purchase transactions. Currently the interface is not aligned with Egnyte look and feel and some parts of it are not design properly for the comfort and easiness of our partners.</a:t>
            </a:r>
          </a:p>
          <a:p>
            <a:pPr>
              <a:spcAft>
                <a:spcPts val="600"/>
              </a:spcAft>
            </a:pPr>
            <a:r>
              <a:rPr sz="1100" b="1" u="none">
                <a:latin typeface="Avenir"/>
              </a:rPr>
              <a:t>User Story</a:t>
            </a:r>
          </a:p>
          <a:p>
            <a:pPr>
              <a:spcAft>
                <a:spcPts val="600"/>
              </a:spcAft>
            </a:pPr>
            <a:r>
              <a:rPr sz="1100" b="0" u="none">
                <a:latin typeface="Avenir"/>
              </a:rPr>
              <a:t>As an Egnyte staff user I want to manage a Pax8 MSP so that Egnyte can sell products through a Distributor.</a:t>
            </a:r>
          </a:p>
          <a:p>
            <a:pPr>
              <a:spcAft>
                <a:spcPts val="600"/>
              </a:spcAft>
            </a:pPr>
            <a:r>
              <a:rPr sz="1100" b="1" u="none">
                <a:latin typeface="Avenir"/>
              </a:rPr>
              <a:t>Feature Description</a:t>
            </a:r>
          </a:p>
          <a:p>
            <a:pPr/>
            <a:r>
              <a:rPr sz="1100" b="0" u="none">
                <a:latin typeface="Avenir"/>
              </a:rPr>
              <a:t>• Prepare designs to organise the application according to the best UX practices and adding the look and feel currently used in other Egnyte applications.</a:t>
            </a:r>
          </a:p>
          <a:p>
            <a:pPr/>
            <a:r>
              <a:rPr sz="1100" b="0" u="none">
                <a:latin typeface="Avenir"/>
              </a:rPr>
              <a:t>• For Q2 work on designs for several tabs:</a:t>
            </a:r>
          </a:p>
          <a:p>
            <a:pPr lvl="1"/>
            <a:r>
              <a:rPr sz="1100" b="0" u="none">
                <a:latin typeface="Avenir"/>
              </a:rPr>
              <a:t>• My Users</a:t>
            </a:r>
          </a:p>
          <a:p>
            <a:pPr lvl="1"/>
            <a:r>
              <a:rPr sz="1100" b="0" u="none">
                <a:latin typeface="Avenir"/>
              </a:rPr>
              <a:t>• User profile</a:t>
            </a:r>
          </a:p>
          <a:p>
            <a:pPr lvl="1"/>
            <a:r>
              <a:rPr sz="1100" b="0" u="none">
                <a:latin typeface="Avenir"/>
              </a:rPr>
              <a:t>• My Company</a:t>
            </a:r>
          </a:p>
          <a:p>
            <a:pPr lvl="1"/>
            <a:r>
              <a:rPr sz="1100" b="0" u="none">
                <a:latin typeface="Avenir"/>
              </a:rPr>
              <a:t>• Configuration</a:t>
            </a:r>
          </a:p>
          <a:p>
            <a:pPr lvl="1"/>
            <a:r>
              <a:rPr sz="1100" b="0" u="none">
                <a:latin typeface="Avenir"/>
              </a:rPr>
              <a:t>• Dashboard</a:t>
            </a:r>
          </a:p>
          <a:p>
            <a:pPr lvl="1"/>
            <a:r>
              <a:rPr sz="1100" b="0" u="none">
                <a:latin typeface="Avenir"/>
              </a:rPr>
              <a:t>• Contract link &amp; Pricing</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APPS-11774</a:t>
            </a:r>
          </a:p>
        </p:txBody>
      </p:sp>
      <p:sp>
        <p:nvSpPr>
          <p:cNvPr id="7" name="Text Placeholder 6"/>
          <p:cNvSpPr>
            <a:spLocks noGrp="1"/>
          </p:cNvSpPr>
          <p:nvPr>
            <p:ph type="body" idx="13" sz="quarter"/>
          </p:nvPr>
        </p:nvSpPr>
        <p:spPr/>
        <p:txBody>
          <a:bodyPr/>
          <a:lstStyle/>
          <a:p>
            <a:r>
              <a:rPr sz="1100">
                <a:latin typeface="Avenir"/>
                <a:hlinkClick r:id="rId5"/>
              </a:rPr>
              <a:t>Link to requirements</a:t>
            </a:r>
          </a:p>
        </p:txBody>
      </p:sp>
      <p:pic>
        <p:nvPicPr>
          <p:cNvPr id="8" name="Picture 7" descr="image.png"/>
          <p:cNvPicPr>
            <a:picLocks noChangeAspect="1"/>
          </p:cNvPicPr>
          <p:nvPr/>
        </p:nvPicPr>
        <p:blipFill>
          <a:blip r:embed="rId2"/>
          <a:stretch>
            <a:fillRect/>
          </a:stretch>
        </p:blipFill>
        <p:spPr>
          <a:xfrm>
            <a:off x="4641850" y="1263600"/>
            <a:ext cx="3873500" cy="2420937"/>
          </a:xfrm>
          <a:prstGeom prst="rect">
            <a:avLst/>
          </a:prstGeom>
        </p:spPr>
      </p:pic>
    </p:spTree>
  </p:cSld>
  <p:clrMapOvr>
    <a:masterClrMapping/>
  </p:clrMapOvr>
</p:sld>
</file>

<file path=ppt/slides/slide2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Issues as tasks in CFS [POC]</a:t>
            </a:r>
          </a:p>
        </p:txBody>
      </p:sp>
      <p:sp>
        <p:nvSpPr>
          <p:cNvPr id="3" name="Content Placeholder 2"/>
          <p:cNvSpPr>
            <a:spLocks noGrp="1"/>
          </p:cNvSpPr>
          <p:nvPr>
            <p:ph idx="1" sz="half"/>
          </p:nvPr>
        </p:nvSpPr>
        <p:spPr/>
        <p:txBody>
          <a:bodyPr/>
          <a:lstStyle/>
          <a:p>
            <a:pPr>
              <a:spcAft>
                <a:spcPts val="600"/>
              </a:spcAft>
            </a:pPr>
            <a:r>
              <a:rPr sz="1100" b="1" u="none">
                <a:latin typeface="Avenir"/>
              </a:rPr>
              <a:t>Motivation</a:t>
            </a:r>
          </a:p>
          <a:p>
            <a:pPr>
              <a:spcAft>
                <a:spcPts val="600"/>
              </a:spcAft>
            </a:pPr>
            <a:r>
              <a:rPr sz="1100" b="0" u="none">
                <a:latin typeface="Avenir"/>
              </a:rPr>
              <a:t>This epic is part of an effort to increase the visibility of S&amp;G product in CFS and to increase the adoption of S&amp;G features, especially for non-admin users. Issues are one of the candidates for showing them as tasks in CFS. This POC aims to provide a starting point for syncing other S&amp;G workflows that can be represented as tasks (e.g. folder reviews).</a:t>
            </a:r>
          </a:p>
          <a:p>
            <a:pPr>
              <a:spcAft>
                <a:spcPts val="600"/>
              </a:spcAft>
            </a:pPr>
            <a:r>
              <a:rPr sz="1100" b="1" u="none">
                <a:latin typeface="Avenir"/>
              </a:rPr>
              <a:t>Objectives</a:t>
            </a:r>
          </a:p>
          <a:p>
            <a:pPr>
              <a:spcAft>
                <a:spcPts val="600"/>
              </a:spcAft>
            </a:pPr>
            <a:r>
              <a:rPr sz="1100" b="0" u="none">
                <a:latin typeface="Avenir"/>
              </a:rPr>
              <a:t>Make issues appear under tasks in CFS. Syncing process can be periodic although investigate event-like mechanisms for syncing.</a:t>
            </a:r>
          </a:p>
          <a:p>
            <a:pPr>
              <a:spcAft>
                <a:spcPts val="600"/>
              </a:spcAft>
            </a:pPr>
            <a:r>
              <a:rPr sz="1100" b="0" u="none">
                <a:latin typeface="Avenir"/>
              </a:rPr>
              <a:t>Only delegated (assigned) issues are to be synced in order to limit the number of tasks visible to the user. Otherwise having some tenants/domains with the issue numbers in the order of 1M might flood the user with information and make working with tasks impossible.</a:t>
            </a:r>
          </a:p>
          <a:p>
            <a:pPr>
              <a:spcAft>
                <a:spcPts val="600"/>
              </a:spcAft>
            </a:pPr>
            <a:r>
              <a:rPr sz="1100" b="0" u="none">
                <a:latin typeface="Avenir"/>
              </a:rPr>
              <a:t>Tasks should appear under</a:t>
            </a:r>
            <a:r>
              <a:rPr sz="1100" b="0" u="none">
                <a:latin typeface="Avenir"/>
              </a:rPr>
              <a:t>tabs not {</a:t>
            </a:r>
            <a:r>
              <a:rPr sz="1100" b="0" u="none">
                <a:latin typeface="Avenir"/>
              </a:rPr>
              <a:t>}, because issues are detected by the system. Also for tasks shown inside workspaces the list of issue tasks should be filtered by workspace folders. Issues not located in any folder should not be displayed in workspace tasks.</a:t>
            </a:r>
          </a:p>
          <a:p>
            <a:pPr>
              <a:spcAft>
                <a:spcPts val="600"/>
              </a:spcAft>
            </a:pPr>
            <a:r>
              <a:rPr sz="1100" b="0" u="none">
                <a:latin typeface="Avenir"/>
              </a:rPr>
              <a:t>On clicking the issue task user should be redirected to S&amp;G to issues view with a single issue visible. S&amp;G page should be opened in a separate tab.</a:t>
            </a:r>
          </a:p>
          <a:p>
            <a:pPr>
              <a:spcAft>
                <a:spcPts val="600"/>
              </a:spcAft>
            </a:pPr>
            <a:r>
              <a:rPr sz="1100" b="0" u="none">
                <a:latin typeface="Avenir"/>
              </a:rPr>
              <a:t>Design the storage of tasks in such a way that it's possible in the future to show custom columns (like priority, detection rule name) and apply sorting and filtering by these columns. It should be possible to choose visible columns from the columns picker. The actual frontend mechanisms for selecting columns and backend mechanisms for filtering and sorting are out of scope. Also design the storage so that details of a task can be displayed in a popup/sidebar or fetched on demand from S&amp;G.</a:t>
            </a:r>
          </a:p>
          <a:p>
            <a:pPr>
              <a:spcAft>
                <a:spcPts val="600"/>
              </a:spcAft>
            </a:pPr>
            <a:r>
              <a:rPr sz="1100" b="0" u="none">
                <a:latin typeface="Avenir"/>
              </a:rPr>
              <a:t>Design the storage to support actions on an issue task possible to be triggered directly from CFS. The actual logic for the actions should be executed on S&amp;G side. The actions could allow dismissing, remediating and delegating the issues to someone else without leaving CFS. Actions will need to have contextual messages depending on issue type and issue state.</a:t>
            </a:r>
          </a:p>
          <a:p>
            <a:pPr>
              <a:spcAft>
                <a:spcPts val="600"/>
              </a:spcAft>
            </a:pPr>
            <a:r>
              <a:rPr sz="1100" b="1" u="none">
                <a:latin typeface="Avenir"/>
              </a:rPr>
              <a:t>Concerns</a:t>
            </a:r>
          </a:p>
          <a:p>
            <a:pPr>
              <a:spcAft>
                <a:spcPts val="600"/>
              </a:spcAft>
            </a:pPr>
            <a:r>
              <a:rPr sz="1100" b="0" u="none">
                <a:latin typeface="Avenir"/>
              </a:rPr>
              <a:t>With new auto remediation and auto delegation features it's possible that some clients will generate a lot of delegated issues. Right now only 2 paid clients have more than 1k delegated issues.</a:t>
            </a:r>
          </a:p>
          <a:p>
            <a:pPr>
              <a:spcAft>
                <a:spcPts val="600"/>
              </a:spcAft>
            </a:pPr>
            <a:r>
              <a:rPr sz="1100" b="0" u="none">
                <a:latin typeface="Avenir"/>
              </a:rPr>
              <a:t>Consider whether it's possible to add issue-specific features to tasks</a:t>
            </a:r>
          </a:p>
          <a:p>
            <a:pPr>
              <a:spcAft>
                <a:spcPts val="600"/>
              </a:spcAft>
            </a:pPr>
            <a:r>
              <a:rPr sz="1100" b="1" u="none">
                <a:latin typeface="Avenir"/>
              </a:rPr>
              <a:t>References</a:t>
            </a:r>
          </a:p>
          <a:p>
            <a:pPr>
              <a:spcAft>
                <a:spcPts val="600"/>
              </a:spcAft>
            </a:pPr>
            <a:r>
              <a:rPr sz="1100" b="0" u="none">
                <a:latin typeface="Avenir"/>
              </a:rPr>
              <a:t>Task object fields and values -</a:t>
            </a:r>
            <a:r>
              <a:rPr sz="1100" b="0" u="sng">
                <a:latin typeface="Avenir"/>
                <a:hlinkClick r:id="rId2"/>
              </a:rPr>
              <a:t>https://egnyte.atlassian.net/wiki/spaces/CFS/pages/1138294824/Task+model</a:t>
            </a:r>
          </a:p>
          <a:p>
            <a:pPr>
              <a:spcAft>
                <a:spcPts val="600"/>
              </a:spcAft>
            </a:pPr>
            <a:r>
              <a:rPr sz="1100" b="0" u="none">
                <a:latin typeface="Avenir"/>
              </a:rPr>
              <a:t>Original confluence overview -</a:t>
            </a:r>
            <a:r>
              <a:rPr sz="1100" b="0" u="sng">
                <a:latin typeface="Avenir"/>
                <a:hlinkClick r:id="rId3"/>
              </a:rPr>
              <a:t>https://egnyte.atlassian.net/wiki/spaces/DEL/pages/1178042554/Integrate+S+G+Tasks+into+CFS+Task+List</a:t>
            </a:r>
          </a:p>
          <a:p>
            <a:pPr>
              <a:spcAft>
                <a:spcPts val="600"/>
              </a:spcAft>
            </a:pPr>
            <a:r>
              <a:rPr sz="1100" b="0" u="none">
                <a:latin typeface="Avenir"/>
              </a:rPr>
              <a:t>Sensitive content review workflow proposal -</a:t>
            </a:r>
            <a:r>
              <a:rPr sz="1100" b="0" u="sng">
                <a:latin typeface="Avenir"/>
                <a:hlinkClick r:id="rId4"/>
              </a:rPr>
              <a:t>https://egnyte.atlassian.net/wiki/spaces/DEL/pages/1003978931/Sensitive+Content+Review+Workflows</a:t>
            </a:r>
          </a:p>
          <a:p>
            <a:pPr>
              <a:spcAft>
                <a:spcPts val="600"/>
              </a:spcAft>
            </a:pPr>
            <a:r>
              <a:rPr sz="1100" b="0" u="none">
                <a:latin typeface="Avenir"/>
              </a:rPr>
              <a:t>S&amp;G tasks data model -</a:t>
            </a:r>
            <a:r>
              <a:rPr sz="1100" b="0" u="sng">
                <a:latin typeface="Avenir"/>
                <a:hlinkClick r:id="rId5"/>
              </a:rPr>
              <a:t>https://egnyte.atlassian.net/wiki/spaces/DEL/pages/1140031504/Data+model+for+folder+review+and+issue+tasks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6"/>
              </a:rPr>
              <a:t>View in Productboard</a:t>
            </a:r>
          </a:p>
        </p:txBody>
      </p:sp>
      <p:sp>
        <p:nvSpPr>
          <p:cNvPr id="6" name="Text Placeholder 5"/>
          <p:cNvSpPr>
            <a:spLocks noGrp="1"/>
          </p:cNvSpPr>
          <p:nvPr>
            <p:ph type="body" idx="12" sz="quarter"/>
          </p:nvPr>
        </p:nvSpPr>
        <p:spPr/>
        <p:txBody>
          <a:bodyPr/>
          <a:lstStyle/>
          <a:p>
            <a:r>
              <a:rPr sz="1100">
                <a:latin typeface="Avenir"/>
                <a:hlinkClick r:id="rId7"/>
              </a:rPr>
              <a:t>DEL-43484</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2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Convert Google OCR PoC to a production grade integration</a:t>
            </a:r>
          </a:p>
        </p:txBody>
      </p:sp>
      <p:sp>
        <p:nvSpPr>
          <p:cNvPr id="3" name="Content Placeholder 2"/>
          <p:cNvSpPr>
            <a:spLocks noGrp="1"/>
          </p:cNvSpPr>
          <p:nvPr>
            <p:ph idx="1" sz="half"/>
          </p:nvPr>
        </p:nvSpPr>
        <p:spPr/>
        <p:txBody>
          <a:bodyPr/>
          <a:lstStyle/>
          <a:p>
            <a:pPr>
              <a:spcAft>
                <a:spcPts val="600"/>
              </a:spcAft>
            </a:pPr>
            <a:r>
              <a:rPr sz="1100" b="0" u="none">
                <a:latin typeface="Avenir"/>
              </a:rPr>
              <a:t>Confluence documentation ~~&gt;</a:t>
            </a:r>
            <a:r>
              <a:rPr sz="1100" b="0" u="sng">
                <a:latin typeface="Avenir"/>
                <a:hlinkClick r:id="rId2"/>
              </a:rPr>
              <a:t>HERE</a:t>
            </a:r>
          </a:p>
          <a:p>
            <a:pPr>
              <a:spcAft>
                <a:spcPts val="600"/>
              </a:spcAft>
            </a:pPr>
            <a:r>
              <a:rPr sz="1100" b="0" u="none">
                <a:latin typeface="Avenir"/>
              </a:rPr>
              <a:t>The current integration of Google OCR within the S&amp;G extraction pipeline is a limited PoC. It needs additional development to convert it to a production ready service. Those tasks are captured in this Epic.</a:t>
            </a:r>
          </a:p>
          <a:p>
            <a:pPr>
              <a:spcAft>
                <a:spcPts val="600"/>
              </a:spcAft>
            </a:pPr>
            <a:r>
              <a:rPr sz="1100" b="0" u="none">
                <a:latin typeface="Avenir"/>
              </a:rPr>
              <a:t>TODO: Tickets for Scheduling &amp; Polling of the batch requests, once the vision is clear (mby some updated diagrams?)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DEL-42652</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2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Include original/destination path in stub file</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There have been escalations created due to customers moving stub files so the stub file no longer matches the source/destination.</a:t>
            </a:r>
          </a:p>
          <a:p>
            <a:pPr>
              <a:spcAft>
                <a:spcPts val="600"/>
              </a:spcAft>
            </a:pPr>
            <a:r>
              <a:rPr sz="1100" b="1" u="none">
                <a:latin typeface="Avenir"/>
              </a:rPr>
              <a:t>User Story</a:t>
            </a:r>
          </a:p>
          <a:p>
            <a:pPr>
              <a:spcAft>
                <a:spcPts val="600"/>
              </a:spcAft>
            </a:pPr>
            <a:r>
              <a:rPr sz="1100" b="0" u="none">
                <a:latin typeface="Avenir"/>
              </a:rPr>
              <a:t>Support has requested that the original source and destination paths be included in the stub file text to avoid confusion/escalations when this happens</a:t>
            </a:r>
          </a:p>
          <a:p>
            <a:pPr>
              <a:spcAft>
                <a:spcPts val="600"/>
              </a:spcAft>
            </a:pPr>
            <a:r>
              <a:rPr sz="1100" b="1" u="none">
                <a:latin typeface="Avenir"/>
              </a:rPr>
              <a:t>Feature Description</a:t>
            </a:r>
          </a:p>
          <a:p>
            <a:pPr>
              <a:spcAft>
                <a:spcPts val="600"/>
              </a:spcAft>
            </a:pPr>
            <a:r>
              <a:rPr sz="1100" b="0" u="none">
                <a:latin typeface="Avenir"/>
              </a:rPr>
              <a:t>Beneath the standard text but before custom text in the stub file, the new information should be included:</a:t>
            </a:r>
          </a:p>
          <a:p>
            <a:pPr/>
            <a:r>
              <a:rPr sz="1100" b="0" u="none">
                <a:latin typeface="Avenir"/>
              </a:rPr>
              <a:t>• Original file location (domain and path)</a:t>
            </a:r>
          </a:p>
          <a:p>
            <a:pPr/>
            <a:r>
              <a:rPr sz="1100" b="0" u="none">
                <a:latin typeface="Avenir"/>
              </a:rPr>
              <a:t>• Original archive destination (domain and path)</a:t>
            </a:r>
          </a:p>
          <a:p>
            <a:pPr>
              <a:spcAft>
                <a:spcPts val="600"/>
              </a:spcAft>
            </a:pPr>
            <a:r>
              <a:rPr sz="1100" b="1" u="none">
                <a:latin typeface="Avenir"/>
              </a:rPr>
              <a:t>Public Summary</a:t>
            </a:r>
          </a:p>
          <a:p>
            <a:pPr>
              <a:spcAft>
                <a:spcPts val="600"/>
              </a:spcAft>
            </a:pPr>
            <a:r>
              <a:rPr sz="1100" b="0" u="none">
                <a:latin typeface="Avenir"/>
              </a:rPr>
              <a:t>Egnyte provides access to all files in a customer's domain, including the system-generated stub files that are left by processes like content lifecycle policies. In some cases, these stub files are moved which can cause confusion when a user look at the text. To avoid that confusion, we want to include the original file source location as well as the original archive destination in the stub text.</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DEL-44393</a:t>
            </a:r>
          </a:p>
        </p:txBody>
      </p:sp>
      <p:sp>
        <p:nvSpPr>
          <p:cNvPr id="7" name="Text Placeholder 6"/>
          <p:cNvSpPr>
            <a:spLocks noGrp="1"/>
          </p:cNvSpPr>
          <p:nvPr>
            <p:ph type="body" idx="13" sz="quarter"/>
          </p:nvPr>
        </p:nvSpPr>
        <p:spPr/>
        <p:txBody>
          <a:bodyPr/>
          <a:lstStyle/>
          <a:p>
            <a:r>
              <a:rPr sz="1100">
                <a:latin typeface="Avenir"/>
                <a:hlinkClick r:id="rId4"/>
              </a:rPr>
              <a:t>Link to requirements</a:t>
            </a:r>
          </a:p>
        </p:txBody>
      </p:sp>
    </p:spTree>
  </p:cSld>
  <p:clrMapOvr>
    <a:masterClrMapping/>
  </p:clrMapOvr>
</p:sld>
</file>

<file path=ppt/slides/slide2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[GA] Preview Analytics</a:t>
            </a:r>
          </a:p>
        </p:txBody>
      </p:sp>
      <p:sp>
        <p:nvSpPr>
          <p:cNvPr id="3" name="Content Placeholder 2"/>
          <p:cNvSpPr>
            <a:spLocks noGrp="1"/>
          </p:cNvSpPr>
          <p:nvPr>
            <p:ph idx="1" sz="half"/>
          </p:nvPr>
        </p:nvSpPr>
        <p:spPr/>
        <p:txBody>
          <a:bodyPr/>
          <a:lstStyle/>
          <a:p>
            <a:pPr>
              <a:spcAft>
                <a:spcPts val="600"/>
              </a:spcAft>
            </a:pPr>
            <a:r>
              <a:rPr sz="1100" b="1" u="none">
                <a:latin typeface="Avenir"/>
              </a:rPr>
              <a:t>Problem To Solve</a:t>
            </a:r>
          </a:p>
          <a:p>
            <a:pPr>
              <a:spcAft>
                <a:spcPts val="600"/>
              </a:spcAft>
            </a:pPr>
            <a:r>
              <a:rPr sz="1100" b="0" u="none">
                <a:latin typeface="Avenir"/>
              </a:rPr>
              <a:t>Team managers lack insights into how users engage with important documents like training materials, limiting their ability to assess content effectiveness and improve user engagement.</a:t>
            </a:r>
          </a:p>
          <a:p>
            <a:pPr>
              <a:spcAft>
                <a:spcPts val="600"/>
              </a:spcAft>
            </a:pPr>
            <a:r>
              <a:rPr sz="1100" b="1" u="none">
                <a:latin typeface="Avenir"/>
              </a:rPr>
              <a:t>User Story</a:t>
            </a:r>
          </a:p>
          <a:p>
            <a:pPr>
              <a:spcAft>
                <a:spcPts val="600"/>
              </a:spcAft>
            </a:pPr>
            <a:r>
              <a:rPr sz="1100" b="0" u="none">
                <a:latin typeface="Avenir"/>
              </a:rPr>
              <a:t>As a team manager, I want to see how much time users spend on individual pages of PDF documents so I can evaluate document usefulness and identify areas needing more attention.</a:t>
            </a:r>
          </a:p>
          <a:p>
            <a:pPr>
              <a:spcAft>
                <a:spcPts val="600"/>
              </a:spcAft>
            </a:pPr>
            <a:r>
              <a:rPr sz="1100" b="1" u="none">
                <a:latin typeface="Avenir"/>
              </a:rPr>
              <a:t>Feature Description</a:t>
            </a:r>
          </a:p>
          <a:p>
            <a:pPr>
              <a:spcAft>
                <a:spcPts val="600"/>
              </a:spcAft>
            </a:pPr>
            <a:r>
              <a:rPr sz="1100" b="0" u="none">
                <a:latin typeface="Avenir"/>
              </a:rPr>
              <a:t>Enable preview analytics tracking on mobile by capturing time spent on PDFs. Mobile will collect heartbeat data (user ID, group ID, object ID, page number) to ensure time spent on documents is included in the webUI insights. Phase 1 is limited to PDFs, with a file-agnostic method planned for future reuse.</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IOS-13443</a:t>
            </a:r>
          </a:p>
        </p:txBody>
      </p:sp>
      <p:sp>
        <p:nvSpPr>
          <p:cNvPr id="7" name="Text Placeholder 6"/>
          <p:cNvSpPr>
            <a:spLocks noGrp="1"/>
          </p:cNvSpPr>
          <p:nvPr>
            <p:ph type="body" idx="13" sz="quarter"/>
          </p:nvPr>
        </p:nvSpPr>
        <p:spPr/>
        <p:txBody>
          <a:bodyPr/>
          <a:lstStyle/>
          <a:p>
            <a:r>
              <a:rPr sz="1100">
                <a:latin typeface="Avenir"/>
                <a:hlinkClick r:id="rId4"/>
              </a:rPr>
              <a:t>Link to requirements</a:t>
            </a:r>
          </a:p>
        </p:txBody>
      </p:sp>
    </p:spTree>
  </p:cSld>
  <p:clrMapOvr>
    <a:masterClrMapping/>
  </p:clrMapOvr>
</p:sld>
</file>

<file path=ppt/slides/slide2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New Homepage (iOS)</a:t>
            </a:r>
          </a:p>
        </p:txBody>
      </p:sp>
      <p:sp>
        <p:nvSpPr>
          <p:cNvPr id="3" name="Content Placeholder 2"/>
          <p:cNvSpPr>
            <a:spLocks noGrp="1"/>
          </p:cNvSpPr>
          <p:nvPr>
            <p:ph idx="1" sz="half"/>
          </p:nvPr>
        </p:nvSpPr>
        <p:spPr/>
        <p:txBody>
          <a:bodyPr/>
          <a:lstStyle/>
          <a:p>
            <a:pPr>
              <a:spcAft>
                <a:spcPts val="600"/>
              </a:spcAft>
            </a:pPr>
            <a:r>
              <a:rPr sz="1100" b="0" u="none">
                <a:latin typeface="Avenir"/>
              </a:rPr>
              <a:t>We are creating a new homepage for our mobile app to enhance user productivity and streamline access to key features. This homepage will integrate various widgets and quick access links, offering users a more personalized and efficient experience. By allowing customization and ensuring seamless synchronization between the web UI and mobile app, users will have a consistent and intuitive interface across all platforms.</a:t>
            </a:r>
          </a:p>
          <a:p>
            <a:pPr>
              <a:spcAft>
                <a:spcPts val="800"/>
              </a:spcAft>
            </a:pPr>
            <a:r>
              <a:rPr sz="1100" b="1" u="none">
                <a:latin typeface="Avenir"/>
              </a:rPr>
              <a:t>Homepage requirements:</a:t>
            </a:r>
          </a:p>
          <a:p>
            <a:pPr/>
            <a:r>
              <a:rPr sz="1100" b="0" u="none">
                <a:latin typeface="Avenir"/>
              </a:rPr>
              <a:t>1. Widget Display and Interaction -As a user, I want to view widgets like Egnyte Copilot, Bookmarks, Recent Files, and Project Folders, on the homepage so that I can quickly access relevant content and actions.</a:t>
            </a:r>
          </a:p>
          <a:p>
            <a:pPr/>
            <a:r>
              <a:rPr sz="1100" b="0" u="none">
                <a:latin typeface="Avenir"/>
              </a:rPr>
              <a:t>2. Quick Access Links -As a user, I want to have quick access links on the homepage for actions I often perform like File Upload, and mobile-specific features like Smart Upload updates, so that I can perform tasks efficiently from the homepage.</a:t>
            </a:r>
          </a:p>
          <a:p>
            <a:pPr/>
            <a:r>
              <a:rPr sz="1100" b="0" u="none">
                <a:latin typeface="Avenir"/>
              </a:rPr>
              <a:t>3. Widget Customization -As a user, I want to be able to customize my homepage by showing or hiding specific widgets so that my homepage displays only the information and tools I need.</a:t>
            </a:r>
          </a:p>
          <a:p>
            <a:pPr/>
            <a:r>
              <a:rPr sz="1100" b="0" u="none">
                <a:latin typeface="Avenir"/>
              </a:rPr>
              <a:t>4. Sync Settings Across Mobile Devices -As a user, I want my widget settings (show/hide preferences) to be synced across all my mobile devices so that my homepage layout remains consistent regardless of the device I use.</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hlinkClick r:id="rId3"/>
              </a:rPr>
              <a:t>Link to requirements</a:t>
            </a:r>
          </a:p>
        </p:txBody>
      </p:sp>
    </p:spTree>
  </p:cSld>
  <p:clrMapOvr>
    <a:masterClrMapping/>
  </p:clrMapOvr>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Migrate Data from Box to Egnyte - GA</a:t>
            </a:r>
          </a:p>
        </p:txBody>
      </p:sp>
      <p:sp>
        <p:nvSpPr>
          <p:cNvPr id="3" name="Content Placeholder 2"/>
          <p:cNvSpPr>
            <a:spLocks noGrp="1"/>
          </p:cNvSpPr>
          <p:nvPr>
            <p:ph idx="1" sz="half"/>
          </p:nvPr>
        </p:nvSpPr>
        <p:spPr/>
        <p:txBody>
          <a:bodyPr/>
          <a:lstStyle/>
          <a:p>
            <a:pPr>
              <a:spcAft>
                <a:spcPts val="600"/>
              </a:spcAft>
            </a:pPr>
            <a:r>
              <a:rPr sz="1100" b="0" u="none">
                <a:latin typeface="Avenir"/>
              </a:rPr>
              <a:t>Migrate data from Box to Egnyte using our Content Lifecycle product.</a:t>
            </a:r>
          </a:p>
          <a:p>
            <a:pPr>
              <a:spcAft>
                <a:spcPts val="600"/>
              </a:spcAft>
            </a:pPr>
            <a:r>
              <a:rPr sz="1100" b="0" u="none">
                <a:latin typeface="Avenir"/>
              </a:rPr>
              <a:t>Define what GA means for this product. Must be available to some or all customers to self-serve.</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3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Track sensitive content indicator labeling</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The sensitive content indicator is of high interest to senior leadership, so we're going to need to track what customers have the SCII labeling policy enabled.</a:t>
            </a:r>
          </a:p>
          <a:p>
            <a:pPr>
              <a:spcAft>
                <a:spcPts val="600"/>
              </a:spcAft>
            </a:pPr>
            <a:r>
              <a:rPr sz="1100" b="1" u="none">
                <a:latin typeface="Avenir"/>
              </a:rPr>
              <a:t>User Story</a:t>
            </a:r>
          </a:p>
          <a:p>
            <a:pPr>
              <a:spcAft>
                <a:spcPts val="600"/>
              </a:spcAft>
            </a:pPr>
            <a:r>
              <a:rPr sz="1100" b="0" u="none">
                <a:latin typeface="Avenir"/>
              </a:rPr>
              <a:t>As an feature owner, I need to be able to report on the usage of all released features</a:t>
            </a:r>
          </a:p>
          <a:p>
            <a:pPr>
              <a:spcAft>
                <a:spcPts val="600"/>
              </a:spcAft>
            </a:pPr>
            <a:r>
              <a:rPr sz="1100" b="1" u="none">
                <a:latin typeface="Avenir"/>
              </a:rPr>
              <a:t>Feature Description</a:t>
            </a:r>
          </a:p>
          <a:p>
            <a:pPr>
              <a:spcAft>
                <a:spcPts val="600"/>
              </a:spcAft>
            </a:pPr>
            <a:r>
              <a:rPr sz="1100" b="0" u="none">
                <a:latin typeface="Avenir"/>
              </a:rPr>
              <a:t>The sensitive content indicator is of high interest to senior leadership, so we're going to need to track what customers have the SCII labeling policy enabled.</a:t>
            </a:r>
            <a:r>
              <a:rPr sz="1100" b="0" u="none">
                <a:latin typeface="Avenir"/>
              </a:rPr>
              <a:t>Information needed:</a:t>
            </a:r>
          </a:p>
          <a:p>
            <a:pPr/>
            <a:r>
              <a:rPr sz="1100" b="0" u="none">
                <a:latin typeface="Avenir"/>
              </a:rPr>
              <a:t>• Tenant ID</a:t>
            </a:r>
          </a:p>
          <a:p>
            <a:pPr/>
            <a:r>
              <a:rPr sz="1100" b="0" u="none">
                <a:latin typeface="Avenir"/>
              </a:rPr>
              <a:t>• Tenant name (nice to have)</a:t>
            </a:r>
          </a:p>
          <a:p>
            <a:pPr/>
            <a:r>
              <a:rPr sz="1100" b="0" u="none">
                <a:latin typeface="Avenir"/>
              </a:rPr>
              <a:t>• Policy state (enabled/disabled)</a:t>
            </a:r>
          </a:p>
          <a:p>
            <a:pPr/>
            <a:r>
              <a:rPr sz="1100" b="0" u="none">
                <a:latin typeface="Avenir"/>
              </a:rPr>
              <a:t>• Associated CC policies (policy ID)</a:t>
            </a:r>
          </a:p>
          <a:p>
            <a:pPr/>
            <a:r>
              <a:rPr sz="1100" b="0" u="none">
                <a:latin typeface="Avenir"/>
              </a:rPr>
              <a:t>• Associated sources (source ID)</a:t>
            </a:r>
          </a:p>
          <a:p>
            <a:pPr/>
            <a:r>
              <a:rPr sz="1100" b="0" u="none">
                <a:latin typeface="Avenir"/>
              </a:rPr>
              <a:t>• Number of files labeled</a:t>
            </a:r>
          </a:p>
          <a:p>
            <a:pPr/>
            <a:r>
              <a:rPr sz="1100" b="0" u="none">
                <a:latin typeface="Avenir"/>
              </a:rPr>
              <a:t>• Update schedule TBD (maybe every 24 hours)</a:t>
            </a:r>
          </a:p>
          <a:p>
            <a:pPr>
              <a:spcAft>
                <a:spcPts val="600"/>
              </a:spcAft>
            </a:pPr>
            <a:r>
              <a:rPr sz="1100" b="0" u="none">
                <a:latin typeface="Avenir"/>
              </a:rPr>
              <a:t>If it's built for generic doc labeling info:</a:t>
            </a:r>
          </a:p>
          <a:p>
            <a:pPr/>
            <a:r>
              <a:rPr sz="1100" b="0" u="none">
                <a:latin typeface="Avenir"/>
              </a:rPr>
              <a:t>• Mark individual patterns (yes/no)</a:t>
            </a:r>
          </a:p>
          <a:p>
            <a:pPr/>
            <a:r>
              <a:rPr sz="1100" b="0" u="none">
                <a:latin typeface="Avenir"/>
              </a:rPr>
              <a:t>• Write persistent labels (yes/no)</a:t>
            </a:r>
          </a:p>
          <a:p>
            <a:pPr/>
            <a:r>
              <a:rPr sz="1100" b="0" u="none">
                <a:latin typeface="Avenir"/>
              </a:rPr>
              <a:t>• Policy name</a:t>
            </a:r>
          </a:p>
          <a:p>
            <a:pPr/>
            <a:r>
              <a:rPr sz="1100" b="0" u="none">
                <a:latin typeface="Avenir"/>
              </a:rPr>
              <a:t>• Description</a:t>
            </a:r>
          </a:p>
          <a:p>
            <a:pPr>
              <a:spcAft>
                <a:spcPts val="600"/>
              </a:spcAft>
            </a:pPr>
            <a:r>
              <a:rPr sz="1100" b="0" u="none">
                <a:latin typeface="Avenir"/>
              </a:rPr>
              <a:t>Ideas:</a:t>
            </a:r>
          </a:p>
          <a:p>
            <a:pPr/>
            <a:r>
              <a:rPr sz="1100" b="0" u="none">
                <a:latin typeface="Avenir"/>
              </a:rPr>
              <a:t>• Make information available in admin panel</a:t>
            </a:r>
          </a:p>
          <a:p>
            <a:pPr lvl="1"/>
            <a:r>
              <a:rPr sz="1100" b="0" u="none">
                <a:latin typeface="Avenir"/>
              </a:rPr>
              <a:t>• This may be quick solution, but might only be for the SCII (and LPTR) labeling policy</a:t>
            </a:r>
          </a:p>
          <a:p>
            <a:pPr/>
            <a:r>
              <a:rPr sz="1100" b="0" u="none">
                <a:latin typeface="Avenir"/>
              </a:rPr>
              <a:t>• Make information available in BQ</a:t>
            </a:r>
          </a:p>
          <a:p>
            <a:pPr lvl="1"/>
            <a:r>
              <a:rPr sz="1100" b="0" u="none">
                <a:latin typeface="Avenir"/>
              </a:rPr>
              <a:t>• Would be usable by more teams (like the data team)</a:t>
            </a:r>
          </a:p>
          <a:p>
            <a:pPr lvl="1"/>
            <a:r>
              <a:rPr sz="1100" b="0" u="none">
                <a:latin typeface="Avenir"/>
              </a:rPr>
              <a:t>• Could be expanded to include all labeling policies</a:t>
            </a:r>
          </a:p>
          <a:p>
            <a:pPr>
              <a:spcAft>
                <a:spcPts val="600"/>
              </a:spcAft>
            </a:pPr>
            <a:r>
              <a:rPr sz="1100" b="1" u="none">
                <a:latin typeface="Avenir"/>
              </a:rPr>
              <a:t>Public Summary</a:t>
            </a:r>
          </a:p>
          <a:p>
            <a:pPr>
              <a:spcAft>
                <a:spcPts val="600"/>
              </a:spcAft>
            </a:pPr>
            <a:r>
              <a:rPr sz="1100" b="0" u="none">
                <a:latin typeface="Avenir"/>
              </a:rPr>
              <a:t>This is an internal-only feature. As we continue to expand the scope of document labeling, we need a better mechanism to track the usage of the feature. This work will allow for more robust reporting on how customers are using document labeling.</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DEL-44434</a:t>
            </a:r>
          </a:p>
        </p:txBody>
      </p:sp>
      <p:sp>
        <p:nvSpPr>
          <p:cNvPr id="7" name="Text Placeholder 6"/>
          <p:cNvSpPr>
            <a:spLocks noGrp="1"/>
          </p:cNvSpPr>
          <p:nvPr>
            <p:ph type="body" idx="13" sz="quarter"/>
          </p:nvPr>
        </p:nvSpPr>
        <p:spPr/>
        <p:txBody>
          <a:bodyPr/>
          <a:lstStyle/>
          <a:p>
            <a:r>
              <a:rPr sz="1100">
                <a:latin typeface="Avenir"/>
                <a:hlinkClick r:id="rId4"/>
              </a:rPr>
              <a:t>Link to requirements</a:t>
            </a:r>
          </a:p>
        </p:txBody>
      </p:sp>
    </p:spTree>
  </p:cSld>
  <p:clrMapOvr>
    <a:masterClrMapping/>
  </p:clrMapOvr>
</p:sld>
</file>

<file path=ppt/slides/slide3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[S&amp;G] Unusual Access - Reduce false positives associated with Windows system activity</a:t>
            </a:r>
          </a:p>
        </p:txBody>
      </p:sp>
      <p:sp>
        <p:nvSpPr>
          <p:cNvPr id="3" name="Content Placeholder 2"/>
          <p:cNvSpPr>
            <a:spLocks noGrp="1"/>
          </p:cNvSpPr>
          <p:nvPr>
            <p:ph idx="1" sz="half"/>
          </p:nvPr>
        </p:nvSpPr>
        <p:spPr/>
        <p:txBody>
          <a:bodyPr/>
          <a:lstStyle/>
          <a:p>
            <a:pPr>
              <a:spcAft>
                <a:spcPts val="600"/>
              </a:spcAft>
            </a:pPr>
            <a:r>
              <a:rPr sz="1100" b="0" u="none">
                <a:latin typeface="Avenir"/>
              </a:rPr>
              <a:t>Link to original S&amp;G feature -</a:t>
            </a:r>
            <a:r>
              <a:rPr sz="1100" b="0" u="sng">
                <a:latin typeface="Avenir"/>
                <a:hlinkClick r:id="rId2"/>
              </a:rPr>
              <a:t>https://egnyte.productboard.com/feature-board/8521480-cfs-s-g-joint-projects/features/18143025/detail</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3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Move /Copy redesign (Android)</a:t>
            </a:r>
          </a:p>
        </p:txBody>
      </p:sp>
      <p:sp>
        <p:nvSpPr>
          <p:cNvPr id="3" name="Content Placeholder 2"/>
          <p:cNvSpPr>
            <a:spLocks noGrp="1"/>
          </p:cNvSpPr>
          <p:nvPr>
            <p:ph idx="1" sz="half"/>
          </p:nvPr>
        </p:nvSpPr>
        <p:spPr/>
        <p:txBody>
          <a:bodyPr/>
          <a:lstStyle/>
          <a:p>
            <a:pPr>
              <a:spcAft>
                <a:spcPts val="600"/>
              </a:spcAft>
            </a:pPr>
            <a:r>
              <a:rPr sz="1100" b="1" u="none">
                <a:latin typeface="Avenir"/>
              </a:rPr>
              <a:t>Description:</a:t>
            </a:r>
          </a:p>
          <a:p>
            <a:pPr>
              <a:spcAft>
                <a:spcPts val="600"/>
              </a:spcAft>
            </a:pPr>
            <a:r>
              <a:rPr sz="1100" b="0" u="none">
                <a:latin typeface="Avenir"/>
              </a:rPr>
              <a:t>Redesigning move and copy workflow for files and folders to provide a more intuitive experience.</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MOB-18003</a:t>
            </a:r>
          </a:p>
        </p:txBody>
      </p:sp>
      <p:sp>
        <p:nvSpPr>
          <p:cNvPr id="7" name="Text Placeholder 6"/>
          <p:cNvSpPr>
            <a:spLocks noGrp="1"/>
          </p:cNvSpPr>
          <p:nvPr>
            <p:ph type="body" idx="13" sz="quarter"/>
          </p:nvPr>
        </p:nvSpPr>
        <p:spPr/>
        <p:txBody>
          <a:bodyPr/>
          <a:lstStyle/>
          <a:p>
            <a:r>
              <a:rPr sz="1100">
                <a:latin typeface="Avenir"/>
                <a:hlinkClick r:id="rId4"/>
              </a:rPr>
              <a:t>Link to requirements</a:t>
            </a:r>
          </a:p>
        </p:txBody>
      </p:sp>
    </p:spTree>
  </p:cSld>
  <p:clrMapOvr>
    <a:masterClrMapping/>
  </p:clrMapOvr>
</p:sld>
</file>

<file path=ppt/slides/slide3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AI - Copilot Hub (Android)</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Every organisation is producing additional information on a daily basis. This information is captured in forms of documents and is stored on Egnyte Platform. Employees find it hard to stay updated with this evolving information landscape.</a:t>
            </a:r>
          </a:p>
          <a:p>
            <a:pPr>
              <a:spcAft>
                <a:spcPts val="600"/>
              </a:spcAft>
            </a:pPr>
            <a:r>
              <a:rPr sz="1100" b="1" u="none">
                <a:latin typeface="Avenir"/>
              </a:rPr>
              <a:t>User Story:</a:t>
            </a:r>
          </a:p>
          <a:p>
            <a:pPr>
              <a:spcAft>
                <a:spcPts val="600"/>
              </a:spcAft>
            </a:pPr>
            <a:r>
              <a:rPr sz="1100" b="0" u="none">
                <a:latin typeface="Avenir"/>
              </a:rPr>
              <a:t>As a user, I want an easy way to discover and use the interface to interact with the KB and get relevant information.</a:t>
            </a:r>
          </a:p>
          <a:p>
            <a:pPr>
              <a:spcAft>
                <a:spcPts val="600"/>
              </a:spcAft>
            </a:pPr>
            <a:r>
              <a:rPr sz="1100" b="1" u="none">
                <a:latin typeface="Avenir"/>
              </a:rPr>
              <a:t>Feature Description:</a:t>
            </a:r>
          </a:p>
          <a:p>
            <a:pPr/>
            <a:r>
              <a:rPr sz="1100" b="0" u="none">
                <a:latin typeface="Avenir"/>
              </a:rPr>
              <a:t>• Knowledge base chat interface to be available for users to interact with files using prompts, suggestions and self-typed questions.</a:t>
            </a:r>
          </a:p>
          <a:p>
            <a:pPr/>
            <a:r>
              <a:rPr sz="1100" b="0" u="none">
                <a:latin typeface="Avenir"/>
              </a:rPr>
              <a:t>• Users can copy responses and provide feedback on responses generated.</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MOB-19307</a:t>
            </a:r>
          </a:p>
        </p:txBody>
      </p:sp>
      <p:sp>
        <p:nvSpPr>
          <p:cNvPr id="7" name="Text Placeholder 6"/>
          <p:cNvSpPr>
            <a:spLocks noGrp="1"/>
          </p:cNvSpPr>
          <p:nvPr>
            <p:ph type="body" idx="13" sz="quarter"/>
          </p:nvPr>
        </p:nvSpPr>
        <p:spPr/>
        <p:txBody>
          <a:bodyPr/>
          <a:lstStyle/>
          <a:p>
            <a:r>
              <a:rPr sz="1100">
                <a:latin typeface="Avenir"/>
                <a:hlinkClick r:id="rId4"/>
              </a:rPr>
              <a:t>Link to requirements</a:t>
            </a:r>
          </a:p>
        </p:txBody>
      </p:sp>
    </p:spTree>
  </p:cSld>
  <p:clrMapOvr>
    <a:masterClrMapping/>
  </p:clrMapOvr>
</p:sld>
</file>

<file path=ppt/slides/slide3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2FA using Egnyte Mobile App (Android)</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Egnyte users currently rely on third-party 2FA methods, creating friction and a disjointed login experience. There’s a need for a secure, integrated 2FA option using the Egnyte mobile app to simplify authentication and reduce dependence on external tools.</a:t>
            </a:r>
          </a:p>
          <a:p>
            <a:pPr>
              <a:spcAft>
                <a:spcPts val="600"/>
              </a:spcAft>
            </a:pPr>
            <a:r>
              <a:rPr sz="1100" b="1" u="none">
                <a:latin typeface="Avenir"/>
              </a:rPr>
              <a:t>User Story</a:t>
            </a:r>
          </a:p>
          <a:p>
            <a:pPr>
              <a:spcAft>
                <a:spcPts val="600"/>
              </a:spcAft>
            </a:pPr>
            <a:r>
              <a:rPr sz="1100" b="0" u="none">
                <a:latin typeface="Avenir"/>
              </a:rPr>
              <a:t>As an Egnyte mobile app user, I want to use the Egnyte app as a two-factor authentication (2FA) method when logging into Egnyte via the web UI, so that I can securely access my account without relying on external 2FA tools or devices.</a:t>
            </a:r>
          </a:p>
          <a:p>
            <a:pPr>
              <a:spcAft>
                <a:spcPts val="600"/>
              </a:spcAft>
            </a:pPr>
            <a:r>
              <a:rPr sz="1100" b="1" u="none">
                <a:latin typeface="Avenir"/>
              </a:rPr>
              <a:t>Feature Description</a:t>
            </a:r>
          </a:p>
          <a:p>
            <a:pPr/>
            <a:r>
              <a:rPr sz="1100" b="0" u="none">
                <a:latin typeface="Avenir"/>
              </a:rPr>
              <a:t>• Users should be able to use their devices with the Egnyte Mobile App as a TFA method</a:t>
            </a:r>
          </a:p>
          <a:p>
            <a:pPr/>
            <a:r>
              <a:rPr sz="1100" b="0" u="none">
                <a:latin typeface="Avenir"/>
              </a:rPr>
              <a:t>• A push notification should be presented to users, directing them to the mobile app</a:t>
            </a:r>
          </a:p>
          <a:p>
            <a:pPr/>
            <a:r>
              <a:rPr sz="1100" b="0" u="none">
                <a:latin typeface="Avenir"/>
              </a:rPr>
              <a:t>• Users should be able to confirm/decline a new login</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MOB-19546</a:t>
            </a:r>
          </a:p>
        </p:txBody>
      </p:sp>
      <p:sp>
        <p:nvSpPr>
          <p:cNvPr id="7" name="Text Placeholder 6"/>
          <p:cNvSpPr>
            <a:spLocks noGrp="1"/>
          </p:cNvSpPr>
          <p:nvPr>
            <p:ph type="body" idx="13" sz="quarter"/>
          </p:nvPr>
        </p:nvSpPr>
        <p:spPr/>
        <p:txBody>
          <a:bodyPr/>
          <a:lstStyle/>
          <a:p>
            <a:r>
              <a:rPr sz="1100">
                <a:latin typeface="Avenir"/>
                <a:hlinkClick r:id="rId5"/>
              </a:rPr>
              <a:t>Link to requirements</a:t>
            </a:r>
          </a:p>
        </p:txBody>
      </p:sp>
      <p:pic>
        <p:nvPicPr>
          <p:cNvPr id="8" name="Picture 7" descr="image.png"/>
          <p:cNvPicPr>
            <a:picLocks noChangeAspect="1"/>
          </p:cNvPicPr>
          <p:nvPr/>
        </p:nvPicPr>
        <p:blipFill>
          <a:blip r:embed="rId2"/>
          <a:stretch>
            <a:fillRect/>
          </a:stretch>
        </p:blipFill>
        <p:spPr>
          <a:xfrm>
            <a:off x="5706269" y="726519"/>
            <a:ext cx="1744661" cy="3495100"/>
          </a:xfrm>
          <a:prstGeom prst="rect">
            <a:avLst/>
          </a:prstGeom>
        </p:spPr>
      </p:pic>
    </p:spTree>
  </p:cSld>
  <p:clrMapOvr>
    <a:masterClrMapping/>
  </p:clrMapOvr>
</p:sld>
</file>

<file path=ppt/slides/slide3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AI - Ask Q&amp;A(Android)</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It is tedious for users to review long documents and find relevant information. Ask Q&amp;A capability allows users to interact with the document.</a:t>
            </a:r>
          </a:p>
          <a:p>
            <a:pPr>
              <a:spcAft>
                <a:spcPts val="600"/>
              </a:spcAft>
            </a:pPr>
            <a:r>
              <a:rPr sz="1100" b="1" u="none">
                <a:latin typeface="Avenir"/>
              </a:rPr>
              <a:t>User Story:</a:t>
            </a:r>
          </a:p>
          <a:p>
            <a:pPr>
              <a:spcAft>
                <a:spcPts val="600"/>
              </a:spcAft>
            </a:pPr>
            <a:r>
              <a:rPr sz="1100" b="0" u="none">
                <a:latin typeface="Avenir"/>
              </a:rPr>
              <a:t>As a user, I want a convenient and interactive, AI-powered document Q&amp;A feature that allows me to ask questions (including suggestions and prompts) related to specific documents directly on my mobile device to get relevant information.</a:t>
            </a:r>
          </a:p>
          <a:p>
            <a:pPr>
              <a:spcAft>
                <a:spcPts val="600"/>
              </a:spcAft>
            </a:pPr>
            <a:r>
              <a:rPr sz="1100" b="1" u="none">
                <a:latin typeface="Avenir"/>
              </a:rPr>
              <a:t>Feature Description:</a:t>
            </a:r>
          </a:p>
          <a:p>
            <a:pPr/>
            <a:r>
              <a:rPr sz="1100" b="0" u="none">
                <a:latin typeface="Avenir"/>
              </a:rPr>
              <a:t>• Ask Q&amp;A feature to be available for text and image files for users to interact with files using prompts, suggestions and self-typed questions.</a:t>
            </a:r>
          </a:p>
          <a:p>
            <a:pPr/>
            <a:r>
              <a:rPr sz="1100" b="0" u="none">
                <a:latin typeface="Avenir"/>
              </a:rPr>
              <a:t>• Users can copy responses and provide feedback on responses generated.</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MOB-17577</a:t>
            </a:r>
          </a:p>
        </p:txBody>
      </p:sp>
      <p:sp>
        <p:nvSpPr>
          <p:cNvPr id="7" name="Text Placeholder 6"/>
          <p:cNvSpPr>
            <a:spLocks noGrp="1"/>
          </p:cNvSpPr>
          <p:nvPr>
            <p:ph type="body" idx="13" sz="quarter"/>
          </p:nvPr>
        </p:nvSpPr>
        <p:spPr/>
        <p:txBody>
          <a:bodyPr/>
          <a:lstStyle/>
          <a:p>
            <a:r>
              <a:rPr sz="1100">
                <a:latin typeface="Avenir"/>
                <a:hlinkClick r:id="rId4"/>
              </a:rPr>
              <a:t>Link to requirements</a:t>
            </a:r>
          </a:p>
        </p:txBody>
      </p:sp>
    </p:spTree>
  </p:cSld>
  <p:clrMapOvr>
    <a:masterClrMapping/>
  </p:clrMapOvr>
</p:sld>
</file>

<file path=ppt/slides/slide3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2FA using Egnyte iOS App</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Egnyte users currently rely on third-party 2FA methods, creating friction and a disjointed login experience. There’s a need for a secure, integrated 2FA option using the Egnyte mobile app to simplify authentication and reduce dependence on external tools.</a:t>
            </a:r>
          </a:p>
          <a:p>
            <a:pPr>
              <a:spcAft>
                <a:spcPts val="600"/>
              </a:spcAft>
            </a:pPr>
            <a:r>
              <a:rPr sz="1100" b="1" u="none">
                <a:latin typeface="Avenir"/>
              </a:rPr>
              <a:t>User Story</a:t>
            </a:r>
          </a:p>
          <a:p>
            <a:pPr>
              <a:spcAft>
                <a:spcPts val="600"/>
              </a:spcAft>
            </a:pPr>
            <a:r>
              <a:rPr sz="1100" b="0" u="none">
                <a:latin typeface="Avenir"/>
              </a:rPr>
              <a:t>As an Egnyte mobile app user, I want to use the Egnyte app as a two-factor authentication (2FA) method when logging into Egnyte via the web UI, so that I can securely access my account without relying on external 2FA tools or devices.</a:t>
            </a:r>
          </a:p>
          <a:p>
            <a:pPr>
              <a:spcAft>
                <a:spcPts val="600"/>
              </a:spcAft>
            </a:pPr>
            <a:r>
              <a:rPr sz="1100" b="1" u="none">
                <a:latin typeface="Avenir"/>
              </a:rPr>
              <a:t>Feature Description</a:t>
            </a:r>
          </a:p>
          <a:p>
            <a:pPr/>
            <a:r>
              <a:rPr sz="1100" b="0" u="none">
                <a:latin typeface="Avenir"/>
              </a:rPr>
              <a:t>• Users should be able to use their devices with the Egnyte Mobile App as a TFA method</a:t>
            </a:r>
          </a:p>
          <a:p>
            <a:pPr/>
            <a:r>
              <a:rPr sz="1100" b="0" u="none">
                <a:latin typeface="Avenir"/>
              </a:rPr>
              <a:t>• A push notification should be presented to users, directing them to the mobile app</a:t>
            </a:r>
          </a:p>
          <a:p>
            <a:pPr/>
            <a:r>
              <a:rPr sz="1100" b="0" u="none">
                <a:latin typeface="Avenir"/>
              </a:rPr>
              <a:t>• Users should be able to confirm/decline a new login</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IOS-14110</a:t>
            </a:r>
          </a:p>
        </p:txBody>
      </p:sp>
      <p:sp>
        <p:nvSpPr>
          <p:cNvPr id="7" name="Text Placeholder 6"/>
          <p:cNvSpPr>
            <a:spLocks noGrp="1"/>
          </p:cNvSpPr>
          <p:nvPr>
            <p:ph type="body" idx="13" sz="quarter"/>
          </p:nvPr>
        </p:nvSpPr>
        <p:spPr/>
        <p:txBody>
          <a:bodyPr/>
          <a:lstStyle/>
          <a:p>
            <a:r>
              <a:rPr sz="1100">
                <a:latin typeface="Avenir"/>
                <a:hlinkClick r:id="rId5"/>
              </a:rPr>
              <a:t>Link to requirements</a:t>
            </a:r>
          </a:p>
        </p:txBody>
      </p:sp>
      <p:pic>
        <p:nvPicPr>
          <p:cNvPr id="8" name="Picture 7" descr="image.png"/>
          <p:cNvPicPr>
            <a:picLocks noChangeAspect="1"/>
          </p:cNvPicPr>
          <p:nvPr/>
        </p:nvPicPr>
        <p:blipFill>
          <a:blip r:embed="rId2"/>
          <a:stretch>
            <a:fillRect/>
          </a:stretch>
        </p:blipFill>
        <p:spPr>
          <a:xfrm>
            <a:off x="5706269" y="726519"/>
            <a:ext cx="1744661" cy="3495100"/>
          </a:xfrm>
          <a:prstGeom prst="rect">
            <a:avLst/>
          </a:prstGeom>
        </p:spPr>
      </p:pic>
    </p:spTree>
  </p:cSld>
  <p:clrMapOvr>
    <a:masterClrMapping/>
  </p:clrMapOvr>
</p:sld>
</file>

<file path=ppt/slides/slide3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Model DB Refactoring for Scale</a:t>
            </a:r>
          </a:p>
        </p:txBody>
      </p:sp>
      <p:sp>
        <p:nvSpPr>
          <p:cNvPr id="3" name="Content Placeholder 2"/>
          <p:cNvSpPr>
            <a:spLocks noGrp="1"/>
          </p:cNvSpPr>
          <p:nvPr>
            <p:ph idx="1" sz="half"/>
          </p:nvPr>
        </p:nvSpPr>
        <p:spPr/>
        <p:txBody>
          <a:bodyPr/>
          <a:lstStyle/>
          <a:p>
            <a:r>
              <a:rPr sz="1100" b="0" u="none">
                <a:latin typeface="Avenir"/>
              </a:rPr>
              <a:t>The description is empty.</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GR-597</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3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Other Plans for Prospects: Plan Exploration &amp; Trial Management</a:t>
            </a:r>
          </a:p>
        </p:txBody>
      </p:sp>
      <p:sp>
        <p:nvSpPr>
          <p:cNvPr id="3" name="Content Placeholder 2"/>
          <p:cNvSpPr>
            <a:spLocks noGrp="1"/>
          </p:cNvSpPr>
          <p:nvPr>
            <p:ph idx="1" sz="half"/>
          </p:nvPr>
        </p:nvSpPr>
        <p:spPr/>
        <p:txBody>
          <a:bodyPr/>
          <a:lstStyle/>
          <a:p>
            <a:pPr>
              <a:spcAft>
                <a:spcPts val="600"/>
              </a:spcAft>
            </a:pPr>
            <a:r>
              <a:rPr sz="1100" b="0" u="none">
                <a:latin typeface="Avenir"/>
              </a:rPr>
              <a:t>The current Plan Details page, written with outdated technology, requires a rewrite to align with Egnyte standards. Transitioning to a Common UI framework is critical, enabling integration with CFS navigation and improving the overall user experience. Additionally, recent industry trends have shifted towards a preference for self-service and personalized interactions, emphasizing the need for prospects to access pricing details, research product specifications, and initiate free trials without direct sales involvement. This shift, supported by findings from over 2,000 technology buyers, highlights the necessity for transparent pricing and direct access to free trials to meet customer expectations and remain competitive, particularly in light of practices adopted by companies like Microsoft and Google.</a:t>
            </a:r>
          </a:p>
          <a:p>
            <a:pPr>
              <a:spcAft>
                <a:spcPts val="600"/>
              </a:spcAft>
            </a:pPr>
            <a:r>
              <a:rPr sz="1100" b="0" u="none">
                <a:latin typeface="Avenir"/>
              </a:rPr>
              <a:t>The Trial Add-Ons feature was the first phase of this initiative, allowing customers to explore additional features during their trials. The next phase of this project is the introduction of the Other Plans Page, which will provide a more comprehensive experience for prospects. This page will give users a centralized location to explore, trial, and upgrade plans, further enhancing the self-service experience and aligning with the evolving market demands.</a:t>
            </a:r>
          </a:p>
          <a:p>
            <a:pPr>
              <a:spcAft>
                <a:spcPts val="600"/>
              </a:spcAft>
            </a:pPr>
            <a:r>
              <a:rPr sz="1100" b="0" u="none">
                <a:latin typeface="Avenir"/>
              </a:rPr>
              <a:t>Presentation to e-staff on 2/27/24</a:t>
            </a:r>
            <a:r>
              <a:rPr sz="1100" b="0" u="sng">
                <a:latin typeface="Avenir"/>
                <a:hlinkClick r:id="rId2"/>
              </a:rPr>
              <a:t>https://egnyte.egnyte.com/dl/CFwIo6sFGk</a:t>
            </a:r>
          </a:p>
          <a:p>
            <a:pPr>
              <a:spcAft>
                <a:spcPts val="600"/>
              </a:spcAft>
            </a:pPr>
            <a:r>
              <a:rPr sz="1100" b="1" u="none">
                <a:latin typeface="Avenir"/>
              </a:rPr>
              <a:t>Goals:</a:t>
            </a:r>
          </a:p>
          <a:p>
            <a:pPr/>
            <a:r>
              <a:rPr sz="1100" b="0" u="none">
                <a:latin typeface="Avenir"/>
              </a:rPr>
              <a:t>• Provide aunified experiencefor prospects toexplore, trial, and upgrade planswithin and across PVIs.</a:t>
            </a:r>
          </a:p>
          <a:p>
            <a:pPr/>
            <a:r>
              <a:rPr sz="1100" b="0" u="none">
                <a:latin typeface="Avenir"/>
              </a:rPr>
              <a:t>• Expand {}self-service functionality{}, allowing users to start trials and upgrade plans independently while enabling sales to guide the process when needed.</a:t>
            </a:r>
          </a:p>
          <a:p>
            <a:pPr/>
            <a:r>
              <a:rPr sz="1100" b="0" u="none">
                <a:latin typeface="Avenir"/>
              </a:rPr>
              <a:t>• &lt;span data-color="var(~~-ds-text, #172b4d)"&gt;Improve &lt;/span&gt;{}plan discoverability and flexibility{}&lt;span data-color="var(~~-ds-text, #172b4d)"&gt;, making it easier for customers to evaluate and select the plan that best suits their needs.&lt;/span&gt;</a:t>
            </a:r>
          </a:p>
          <a:p>
            <a:pPr/>
            <a:r>
              <a:rPr sz="1100" b="0" u="none">
                <a:latin typeface="Avenir"/>
              </a:rPr>
              <a:t>• Reduce {}friction in the trial-to-paid process{}, ensuring a seamless path from exploration to conversion.</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APPS-13504</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3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CLM Redesign </a:t>
            </a:r>
          </a:p>
        </p:txBody>
      </p:sp>
      <p:sp>
        <p:nvSpPr>
          <p:cNvPr id="3" name="Content Placeholder 2"/>
          <p:cNvSpPr>
            <a:spLocks noGrp="1"/>
          </p:cNvSpPr>
          <p:nvPr>
            <p:ph idx="1" sz="half"/>
          </p:nvPr>
        </p:nvSpPr>
        <p:spPr/>
        <p:txBody>
          <a:bodyPr/>
          <a:lstStyle/>
          <a:p>
            <a:pPr>
              <a:spcAft>
                <a:spcPts val="600"/>
              </a:spcAft>
            </a:pPr>
            <a:r>
              <a:rPr sz="1100" b="0" u="none">
                <a:latin typeface="Avenir"/>
              </a:rPr>
              <a:t>As a part of the Redesign Initiative, we are have to align the design components to be similar to CFS.</a:t>
            </a:r>
          </a:p>
          <a:p>
            <a:pPr>
              <a:spcAft>
                <a:spcPts val="600"/>
              </a:spcAft>
            </a:pPr>
            <a:r>
              <a:rPr sz="1100" b="0" u="none">
                <a:latin typeface="Avenir"/>
              </a:rPr>
              <a:t>Refactor existing Content Life Cycle view using new Shared components.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Big File Handling</a:t>
            </a:r>
          </a:p>
        </p:txBody>
      </p:sp>
      <p:sp>
        <p:nvSpPr>
          <p:cNvPr id="3" name="Content Placeholder 2"/>
          <p:cNvSpPr>
            <a:spLocks noGrp="1"/>
          </p:cNvSpPr>
          <p:nvPr>
            <p:ph idx="1" sz="half"/>
          </p:nvPr>
        </p:nvSpPr>
        <p:spPr/>
        <p:txBody>
          <a:bodyPr/>
          <a:lstStyle/>
          <a:p>
            <a:pPr>
              <a:spcAft>
                <a:spcPts val="600"/>
              </a:spcAft>
            </a:pPr>
            <a:r>
              <a:rPr sz="1100" b="0" u="none">
                <a:latin typeface="Avenir"/>
              </a:rPr>
              <a:t>Prospect says that the 5gb file limit on our Procore integration is a blocker. We want to look into seeing if this is possible and how much work would it be. They are transferring files that are 10 GB already out of Procore. We would need to split files and upload in chunk's as per Procore's API.</a:t>
            </a:r>
          </a:p>
          <a:p>
            <a:pPr>
              <a:spcAft>
                <a:spcPts val="600"/>
              </a:spcAft>
            </a:pPr>
            <a:r>
              <a:rPr sz="1100" b="0" u="none">
                <a:latin typeface="Avenir"/>
              </a:rPr>
              <a:t>Ticket:</a:t>
            </a:r>
            <a:r>
              <a:rPr sz="1100" b="0" u="sng">
                <a:latin typeface="Avenir"/>
                <a:hlinkClick r:id="rId2"/>
              </a:rPr>
              <a:t>https://jira.egnyte-it.com/browse/PINT-14789</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4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Value Scorecard</a:t>
            </a:r>
          </a:p>
        </p:txBody>
      </p:sp>
      <p:sp>
        <p:nvSpPr>
          <p:cNvPr id="3" name="Content Placeholder 2"/>
          <p:cNvSpPr>
            <a:spLocks noGrp="1"/>
          </p:cNvSpPr>
          <p:nvPr>
            <p:ph idx="1" sz="half"/>
          </p:nvPr>
        </p:nvSpPr>
        <p:spPr/>
        <p:txBody>
          <a:bodyPr/>
          <a:lstStyle/>
          <a:p>
            <a:r>
              <a:rPr sz="1100" b="0" u="none">
                <a:latin typeface="Avenir"/>
              </a:rPr>
              <a:t>The description is empty.</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GR-457</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4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Provide Sensitive content on 'Unpermitted locations' via OLAP</a:t>
            </a:r>
          </a:p>
        </p:txBody>
      </p:sp>
      <p:sp>
        <p:nvSpPr>
          <p:cNvPr id="3" name="Content Placeholder 2"/>
          <p:cNvSpPr>
            <a:spLocks noGrp="1"/>
          </p:cNvSpPr>
          <p:nvPr>
            <p:ph idx="1" sz="half"/>
          </p:nvPr>
        </p:nvSpPr>
        <p:spPr/>
        <p:txBody>
          <a:bodyPr/>
          <a:lstStyle/>
          <a:p>
            <a:pPr>
              <a:spcAft>
                <a:spcPts val="600"/>
              </a:spcAft>
            </a:pPr>
            <a:r>
              <a:rPr sz="1100" b="0" u="none">
                <a:latin typeface="Avenir"/>
              </a:rPr>
              <a:t>Data populated on the S&amp;G dashboard consists of Sensitive content locations across all locations - not just "Unpermitted Locations". We require the ability to look at SC across only Unpermitted locations.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DEL-38410</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4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Purview labeling - Support for priority field</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Microsoft Purview labels can be configured with a priority. This ensures that when multiple sensitivity labels or content classification policies are applicable, the label with the highest priority takes precedence. This priority order is typically configured by administrators in the Microsoft Purview</a:t>
            </a:r>
          </a:p>
          <a:p>
            <a:pPr>
              <a:spcAft>
                <a:spcPts val="600"/>
              </a:spcAft>
            </a:pPr>
            <a:r>
              <a:rPr sz="1100" b="1" u="none">
                <a:latin typeface="Avenir"/>
              </a:rPr>
              <a:t>User Story</a:t>
            </a:r>
          </a:p>
          <a:p>
            <a:pPr>
              <a:spcAft>
                <a:spcPts val="600"/>
              </a:spcAft>
            </a:pPr>
            <a:r>
              <a:rPr sz="1100" b="0" u="none">
                <a:latin typeface="Avenir"/>
              </a:rPr>
              <a:t>As a Security Administrator, I want to apply the Purview label with the highest priority on a document so that I can label sensitive content correctly.</a:t>
            </a:r>
          </a:p>
          <a:p>
            <a:pPr>
              <a:spcAft>
                <a:spcPts val="600"/>
              </a:spcAft>
            </a:pPr>
            <a:r>
              <a:rPr sz="1100" b="1" u="none">
                <a:latin typeface="Avenir"/>
              </a:rPr>
              <a:t>Feature Description</a:t>
            </a:r>
          </a:p>
          <a:p>
            <a:pPr/>
            <a:r>
              <a:rPr sz="1100" b="0" u="none">
                <a:latin typeface="Avenir"/>
              </a:rPr>
              <a:t>1. Import the priority order along with the label definition</a:t>
            </a:r>
          </a:p>
          <a:p>
            <a:pPr/>
            <a:r>
              <a:rPr sz="1100" b="0" u="none">
                <a:latin typeface="Avenir"/>
              </a:rPr>
              <a:t>2. Sort the labels in UI based on the priority order, highest label will be on the top.</a:t>
            </a:r>
          </a:p>
          <a:p>
            <a:pPr/>
            <a:r>
              <a:rPr sz="1100" b="0" u="none">
                <a:latin typeface="Avenir"/>
              </a:rPr>
              <a:t>3. As Egnyte S&amp;G Document Labels allows to import the label definitions from more than one source, it is advisable to divide and sort the label based on the source and display the same in Document labels UI</a:t>
            </a:r>
          </a:p>
          <a:p>
            <a:pPr/>
            <a:r>
              <a:rPr sz="1100" b="0" u="none">
                <a:latin typeface="Avenir"/>
              </a:rPr>
              <a:t>4. In the event of applying multiple labels, S&amp;G should consider the higher Priority order label and apply only one label (send the highest level of priority label information to Metadata Stamping Service. MIP SDK cannot stamp more than one label definition at a time, trying to apply more than one label will replace the old label with latest)</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DEL-43515</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4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Disable new folder creation in MS Teams Integration</a:t>
            </a:r>
          </a:p>
        </p:txBody>
      </p:sp>
      <p:sp>
        <p:nvSpPr>
          <p:cNvPr id="3" name="Content Placeholder 2"/>
          <p:cNvSpPr>
            <a:spLocks noGrp="1"/>
          </p:cNvSpPr>
          <p:nvPr>
            <p:ph idx="1" sz="half"/>
          </p:nvPr>
        </p:nvSpPr>
        <p:spPr/>
        <p:txBody>
          <a:bodyPr/>
          <a:lstStyle/>
          <a:p>
            <a:pPr>
              <a:spcAft>
                <a:spcPts val="600"/>
              </a:spcAft>
            </a:pPr>
            <a:r>
              <a:rPr sz="1100" b="1" u="none">
                <a:latin typeface="Avenir"/>
              </a:rPr>
              <a:t>Product Requirement: MS Teams Integration – Folder Creation Control</a:t>
            </a:r>
          </a:p>
          <a:p>
            <a:pPr>
              <a:spcAft>
                <a:spcPts val="600"/>
              </a:spcAft>
            </a:pPr>
            <a:r>
              <a:rPr sz="1100" b="1" u="none">
                <a:latin typeface="Avenir"/>
              </a:rPr>
              <a:t>Use Case</a:t>
            </a:r>
          </a:p>
          <a:p>
            <a:pPr>
              <a:spcAft>
                <a:spcPts val="600"/>
              </a:spcAft>
            </a:pPr>
            <a:r>
              <a:rPr sz="1100" b="0" u="none">
                <a:latin typeface="Avenir"/>
              </a:rPr>
              <a:t>In the MS Teams integration with Egnyte, when users add a new Egnyte tab, they are prompted to either select an existing folder or create a new one. Choosing to create a new folder automatically generates a folder and an Egnyte group within /Shared/Microsoft Teams Files.</a:t>
            </a:r>
          </a:p>
          <a:p>
            <a:pPr>
              <a:spcAft>
                <a:spcPts val="600"/>
              </a:spcAft>
            </a:pPr>
            <a:r>
              <a:rPr sz="1100" b="1" u="none">
                <a:latin typeface="Avenir"/>
              </a:rPr>
              <a:t>Problem Statement</a:t>
            </a:r>
          </a:p>
          <a:p>
            <a:pPr/>
            <a:r>
              <a:rPr sz="1100" b="0" u="none">
                <a:latin typeface="Avenir"/>
              </a:rPr>
              <a:t>1. Slow Folder Creation – Creating a new folder takes a significant amount of time, causing delays\.</a:t>
            </a:r>
          </a:p>
          <a:p>
            <a:pPr/>
            <a:r>
              <a:rPr sz="1100" b="0" u="none">
                <a:latin typeface="Avenir"/>
              </a:rPr>
              <a:t>2. Duplicate Folder Issues – Newly created folders often result in duplicate entries within \/Shared\/Microsoft Teams Files, specifically landing in a duplicate folder \(e\.g\., *Red Bull \(1\)*\)\. This leads to confusion and clutter as more duplicate locations accumulate over time\.</a:t>
            </a:r>
          </a:p>
          <a:p>
            <a:pPr/>
            <a:r>
              <a:rPr sz="1100" b="0" u="none">
                <a:latin typeface="Avenir"/>
              </a:rPr>
              <a:t>3. Access management - content is uploaded to the folder where access is not controlled</a:t>
            </a:r>
          </a:p>
          <a:p>
            <a:pPr>
              <a:spcAft>
                <a:spcPts val="600"/>
              </a:spcAft>
            </a:pPr>
            <a:r>
              <a:rPr sz="1100" b="1" u="none">
                <a:latin typeface="Avenir"/>
              </a:rPr>
              <a:t>Proposed Solution</a:t>
            </a:r>
          </a:p>
          <a:p>
            <a:pPr>
              <a:spcAft>
                <a:spcPts val="600"/>
              </a:spcAft>
            </a:pPr>
            <a:r>
              <a:rPr sz="1100" b="0" u="none">
                <a:latin typeface="Avenir"/>
              </a:rPr>
              <a:t>Introduce an Admin-controlled setting to</a:t>
            </a:r>
            <a:r>
              <a:rPr sz="1100" b="1" u="none">
                <a:latin typeface="Avenir"/>
              </a:rPr>
              <a:t>disable the option to create new folders</a:t>
            </a:r>
            <a:r>
              <a:rPr sz="1100" b="0" u="none">
                <a:latin typeface="Avenir"/>
              </a:rPr>
              <a:t>during setup. When enabled, users will only be able to select from existing folders where they already have access.</a:t>
            </a:r>
          </a:p>
          <a:p>
            <a:pPr>
              <a:spcAft>
                <a:spcPts val="600"/>
              </a:spcAft>
            </a:pPr>
            <a:r>
              <a:rPr sz="1100" b="1" u="none">
                <a:latin typeface="Avenir"/>
              </a:rPr>
              <a:t>Value Proposition</a:t>
            </a:r>
          </a:p>
          <a:p>
            <a:pPr>
              <a:spcAft>
                <a:spcPts val="600"/>
              </a:spcAft>
            </a:pPr>
            <a:r>
              <a:rPr sz="1100" b="0" u="none">
                <a:latin typeface="Avenir"/>
              </a:rPr>
              <a:t>• Improves User Experience – Reduces folder creation delays\.</a:t>
            </a:r>
          </a:p>
          <a:p>
            <a:pPr>
              <a:spcAft>
                <a:spcPts val="600"/>
              </a:spcAft>
            </a:pPr>
            <a:r>
              <a:rPr sz="1100" b="0" u="none">
                <a:latin typeface="Avenir"/>
              </a:rPr>
              <a:t>• Eliminates Duplicates – Prevents multiple duplicate folder locations, ensuring a cleaner structure\.</a:t>
            </a:r>
          </a:p>
          <a:p>
            <a:pPr>
              <a:spcAft>
                <a:spcPts val="600"/>
              </a:spcAft>
            </a:pPr>
            <a:r>
              <a:rPr sz="1100" b="0" u="none">
                <a:latin typeface="Avenir"/>
              </a:rPr>
              <a:t>• Enhances Control – Allows Admins to enforce folder management policies and maintain a more organized file system\.</a:t>
            </a:r>
          </a:p>
          <a:p>
            <a:pPr>
              <a:spcAft>
                <a:spcPts val="600"/>
              </a:spcAft>
            </a:pPr>
            <a:r>
              <a:rPr sz="1100" b="0" u="none">
                <a:latin typeface="Avenir"/>
              </a:rPr>
              <a:t>• Reduces Confusion – Ensures users work within existing authorized folders, avoiding misplaced files\.</a:t>
            </a:r>
          </a:p>
          <a:p>
            <a:pPr>
              <a:spcAft>
                <a:spcPts val="600"/>
              </a:spcAft>
            </a:pPr>
            <a:r>
              <a:rPr sz="1100" b="0" u="sng">
                <a:latin typeface="Avenir"/>
                <a:hlinkClick r:id="rId2"/>
              </a:rPr>
              <a:t>https://jira.egnyte-it.com/browse/COM-268</a:t>
            </a:r>
          </a:p>
          <a:p>
            <a:pPr>
              <a:spcAft>
                <a:spcPts val="600"/>
              </a:spcAft>
            </a:pPr>
            <a:r>
              <a:rPr sz="1100" b="0" u="sng">
                <a:latin typeface="Avenir"/>
                <a:hlinkClick r:id="rId3"/>
              </a:rPr>
              <a:t>https://jira.egnyte-it.com/browse/SER-3461</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4"/>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4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[S&amp;G] Content Safeguards - Add Purview-labels as a supported option</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Egnyte integrates with Microsoft Purview to imports labels and apply them persistently on files stored in Egnyte. Purview labels are often used to indicate the sensitive nature of a document (Confidential, Secret, Internal, Public, etc.). S&amp;G Content Safeguards do not currently support this notion.</a:t>
            </a:r>
          </a:p>
          <a:p>
            <a:pPr>
              <a:spcAft>
                <a:spcPts val="600"/>
              </a:spcAft>
            </a:pPr>
            <a:r>
              <a:rPr sz="1100" b="1" u="none">
                <a:latin typeface="Avenir"/>
              </a:rPr>
              <a:t>User Story</a:t>
            </a:r>
            <a:r>
              <a:rPr sz="1100" b="0" u="none">
                <a:latin typeface="Avenir"/>
              </a:rPr>
              <a:t>As a Security Administrator, I want to protect sensitive content identified through Purview-labels from being shared with improper permissions.</a:t>
            </a:r>
          </a:p>
          <a:p>
            <a:pPr>
              <a:spcAft>
                <a:spcPts val="600"/>
              </a:spcAft>
            </a:pPr>
            <a:r>
              <a:rPr sz="1100" b="1" u="none">
                <a:latin typeface="Avenir"/>
              </a:rPr>
              <a:t>Feature Description</a:t>
            </a:r>
          </a:p>
          <a:p>
            <a:pPr>
              <a:spcAft>
                <a:spcPts val="600"/>
              </a:spcAft>
            </a:pPr>
            <a:r>
              <a:rPr sz="1100" b="0" u="none">
                <a:latin typeface="Avenir"/>
              </a:rPr>
              <a:t>This feature includes:</a:t>
            </a:r>
          </a:p>
          <a:p>
            <a:pPr/>
            <a:r>
              <a:rPr sz="1100" b="0" u="none">
                <a:latin typeface="Avenir"/>
              </a:rPr>
              <a:t>• Add support for Purview-labels in Content Safeguards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DEL-44557</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4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Other Plans Page for Customers: Trials</a:t>
            </a:r>
          </a:p>
        </p:txBody>
      </p:sp>
      <p:sp>
        <p:nvSpPr>
          <p:cNvPr id="3" name="Content Placeholder 2"/>
          <p:cNvSpPr>
            <a:spLocks noGrp="1"/>
          </p:cNvSpPr>
          <p:nvPr>
            <p:ph idx="1" sz="half"/>
          </p:nvPr>
        </p:nvSpPr>
        <p:spPr/>
        <p:txBody>
          <a:bodyPr/>
          <a:lstStyle/>
          <a:p>
            <a:pPr>
              <a:spcAft>
                <a:spcPts val="600"/>
              </a:spcAft>
            </a:pPr>
            <a:r>
              <a:rPr sz="1100" b="0" u="none">
                <a:latin typeface="Avenir"/>
              </a:rPr>
              <a:t>placeholder</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APPS-13646</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4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Purview labeling - Reclassify files stamped with an encryption label</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Microsoft Purview labels that also apply encryption have a unique challenge in that after S&amp;G stamps a file with a Purview encryption label that file becomes encrypted can can no longer be reclassified even when the file's content changes.</a:t>
            </a:r>
          </a:p>
          <a:p>
            <a:pPr>
              <a:spcAft>
                <a:spcPts val="600"/>
              </a:spcAft>
            </a:pPr>
            <a:r>
              <a:rPr sz="1100" b="1" u="none">
                <a:latin typeface="Avenir"/>
              </a:rPr>
              <a:t>User Story</a:t>
            </a:r>
          </a:p>
          <a:p>
            <a:pPr>
              <a:spcAft>
                <a:spcPts val="600"/>
              </a:spcAft>
            </a:pPr>
            <a:r>
              <a:rPr sz="1100" b="0" u="none">
                <a:latin typeface="Avenir"/>
              </a:rPr>
              <a:t>As a Security Administrator, I want to continuously scan and classify a file based on its contents even when the file has a Purview encrypted label.</a:t>
            </a:r>
          </a:p>
          <a:p>
            <a:pPr>
              <a:spcAft>
                <a:spcPts val="600"/>
              </a:spcAft>
            </a:pPr>
            <a:r>
              <a:rPr sz="1100" b="1" u="none">
                <a:latin typeface="Avenir"/>
              </a:rPr>
              <a:t>Feature Description</a:t>
            </a:r>
          </a:p>
          <a:p>
            <a:pPr>
              <a:spcAft>
                <a:spcPts val="600"/>
              </a:spcAft>
            </a:pPr>
            <a:r>
              <a:rPr sz="1100" b="0" u="none">
                <a:latin typeface="Avenir"/>
              </a:rPr>
              <a:t>Egnyte should scan the files in CFS which are stamped with MSIP encryption / enforcement labels.</a:t>
            </a:r>
          </a:p>
          <a:p>
            <a:pPr>
              <a:spcAft>
                <a:spcPts val="600"/>
              </a:spcAft>
            </a:pPr>
            <a:r>
              <a:rPr sz="1100" b="0" u="none">
                <a:latin typeface="Avenir"/>
              </a:rPr>
              <a:t>1) Identify  MSIP Enforcement / Encryption label applied files in CFS</a:t>
            </a:r>
          </a:p>
          <a:p>
            <a:pPr>
              <a:spcAft>
                <a:spcPts val="600"/>
              </a:spcAft>
            </a:pPr>
            <a:r>
              <a:rPr sz="1100" b="0" u="none">
                <a:latin typeface="Avenir"/>
              </a:rPr>
              <a:t>2) Remove Stamp / Decrypt the enforcement of the Labels</a:t>
            </a:r>
          </a:p>
          <a:p>
            <a:pPr>
              <a:spcAft>
                <a:spcPts val="600"/>
              </a:spcAft>
            </a:pPr>
            <a:r>
              <a:rPr sz="1100" b="0" u="none">
                <a:latin typeface="Avenir"/>
              </a:rPr>
              <a:t>3) Execute Content Classification policies on the files from #2</a:t>
            </a:r>
          </a:p>
          <a:p>
            <a:pPr>
              <a:spcAft>
                <a:spcPts val="600"/>
              </a:spcAft>
            </a:pPr>
            <a:r>
              <a:rPr sz="1100" b="0" u="none">
                <a:latin typeface="Avenir"/>
              </a:rPr>
              <a:t>4) Apply  Sensitivity labels based on the content classification policies.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DEL-42147</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4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[Data Mover] Data Collection APIs (Spillover)</a:t>
            </a:r>
          </a:p>
        </p:txBody>
      </p:sp>
      <p:sp>
        <p:nvSpPr>
          <p:cNvPr id="3" name="Content Placeholder 2"/>
          <p:cNvSpPr>
            <a:spLocks noGrp="1"/>
          </p:cNvSpPr>
          <p:nvPr>
            <p:ph idx="1" sz="half"/>
          </p:nvPr>
        </p:nvSpPr>
        <p:spPr/>
        <p:txBody>
          <a:bodyPr/>
          <a:lstStyle/>
          <a:p>
            <a:r>
              <a:rPr sz="1100" b="0" u="none">
                <a:latin typeface="Avenir"/>
              </a:rPr>
              <a:t>The description is empty.</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hlinkClick r:id="rId3"/>
              </a:rPr>
              <a:t>Link to requirements</a:t>
            </a:r>
          </a:p>
        </p:txBody>
      </p:sp>
    </p:spTree>
  </p:cSld>
  <p:clrMapOvr>
    <a:masterClrMapping/>
  </p:clrMapOvr>
</p:sld>
</file>

<file path=ppt/slides/slide4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Distribution model - review and select solution for automatic deployments</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Egnyte is starting cooperation with Pax8 who owns a marketplace for MSPs offering multiple products from a variety of vendors. To support this integration, internal systems need to be adjusted but we need to allocate time to select the best solution.</a:t>
            </a:r>
          </a:p>
          <a:p>
            <a:pPr>
              <a:spcAft>
                <a:spcPts val="600"/>
              </a:spcAft>
            </a:pPr>
            <a:r>
              <a:rPr sz="1100" b="1" u="none">
                <a:latin typeface="Avenir"/>
              </a:rPr>
              <a:t>User Story</a:t>
            </a:r>
          </a:p>
          <a:p>
            <a:pPr>
              <a:spcAft>
                <a:spcPts val="600"/>
              </a:spcAft>
            </a:pPr>
            <a:r>
              <a:rPr sz="1100" b="0" u="none">
                <a:latin typeface="Avenir"/>
              </a:rPr>
              <a:t>As Egnyte system I want to review and select the best solution for communication between applications so that automatic deployments can be supported.</a:t>
            </a:r>
          </a:p>
          <a:p>
            <a:pPr>
              <a:spcAft>
                <a:spcPts val="600"/>
              </a:spcAft>
            </a:pPr>
            <a:r>
              <a:rPr sz="1100" b="1" u="none">
                <a:latin typeface="Avenir"/>
              </a:rPr>
              <a:t>Feature Description</a:t>
            </a:r>
          </a:p>
          <a:p>
            <a:pPr/>
            <a:r>
              <a:rPr sz="1100" b="0" u="none">
                <a:latin typeface="Avenir"/>
              </a:rPr>
              <a:t>• Review possible options</a:t>
            </a:r>
          </a:p>
          <a:p>
            <a:pPr/>
            <a:r>
              <a:rPr sz="1100" b="0" u="none">
                <a:latin typeface="Avenir"/>
              </a:rPr>
              <a:t>• Select the solution</a:t>
            </a:r>
          </a:p>
          <a:p>
            <a:pPr/>
            <a:r>
              <a:rPr sz="1100" b="0" u="none">
                <a:latin typeface="Avenir"/>
              </a:rPr>
              <a:t>• Coordinate with TechOPS and external teams to establish a contract</a:t>
            </a:r>
          </a:p>
          <a:p>
            <a:pPr/>
            <a:r>
              <a:rPr sz="1100" b="0" u="none">
                <a:latin typeface="Avenir"/>
              </a:rPr>
              <a:t>• Prepare technical document so that it is known what needs to be done</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APPS-13575</a:t>
            </a:r>
          </a:p>
        </p:txBody>
      </p:sp>
      <p:sp>
        <p:nvSpPr>
          <p:cNvPr id="7" name="Text Placeholder 6"/>
          <p:cNvSpPr>
            <a:spLocks noGrp="1"/>
          </p:cNvSpPr>
          <p:nvPr>
            <p:ph type="body" idx="13" sz="quarter"/>
          </p:nvPr>
        </p:nvSpPr>
        <p:spPr/>
        <p:txBody>
          <a:bodyPr/>
          <a:lstStyle/>
          <a:p>
            <a:r>
              <a:rPr sz="1100">
                <a:latin typeface="Avenir"/>
                <a:hlinkClick r:id="rId5"/>
              </a:rPr>
              <a:t>Link to requirements</a:t>
            </a:r>
          </a:p>
        </p:txBody>
      </p:sp>
      <p:pic>
        <p:nvPicPr>
          <p:cNvPr id="8" name="Picture 7" descr="image.png"/>
          <p:cNvPicPr>
            <a:picLocks noChangeAspect="1"/>
          </p:cNvPicPr>
          <p:nvPr/>
        </p:nvPicPr>
        <p:blipFill>
          <a:blip r:embed="rId2"/>
          <a:stretch>
            <a:fillRect/>
          </a:stretch>
        </p:blipFill>
        <p:spPr>
          <a:xfrm>
            <a:off x="4641850" y="1453052"/>
            <a:ext cx="3873500" cy="2042034"/>
          </a:xfrm>
          <a:prstGeom prst="rect">
            <a:avLst/>
          </a:prstGeom>
        </p:spPr>
      </p:pic>
    </p:spTree>
  </p:cSld>
  <p:clrMapOvr>
    <a:masterClrMapping/>
  </p:clrMapOvr>
</p:sld>
</file>

<file path=ppt/slides/slide4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MSP RD - First child domain user edge cases</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Previously, a feature to create the 1st administrator of a domain as a service account automatically has been prepared. It covers the main use cases:</a:t>
            </a:r>
          </a:p>
          <a:p>
            <a:pPr/>
            <a:r>
              <a:rPr sz="1100" b="0" u="none">
                <a:latin typeface="Avenir"/>
              </a:rPr>
              <a:t>1. starting a trial</a:t>
            </a:r>
          </a:p>
          <a:p>
            <a:pPr/>
            <a:r>
              <a:rPr sz="1100" b="0" u="none">
                <a:latin typeface="Avenir"/>
              </a:rPr>
              <a:t>2. creating a service account</a:t>
            </a:r>
          </a:p>
          <a:p>
            <a:pPr>
              <a:spcAft>
                <a:spcPts val="600"/>
              </a:spcAft>
            </a:pPr>
            <a:r>
              <a:rPr sz="1100" b="0" u="none">
                <a:latin typeface="Avenir"/>
              </a:rPr>
              <a:t>The feature changes the way of starting child domains for the partner and allowed to access the domains free of charge for the Administrator user.</a:t>
            </a:r>
          </a:p>
          <a:p>
            <a:pPr>
              <a:spcAft>
                <a:spcPts val="600"/>
              </a:spcAft>
            </a:pPr>
            <a:r>
              <a:rPr sz="1100" b="0" u="none">
                <a:latin typeface="Avenir"/>
              </a:rPr>
              <a:t>This is to continue the effort for identified edge cases.</a:t>
            </a:r>
          </a:p>
          <a:p>
            <a:pPr>
              <a:spcAft>
                <a:spcPts val="600"/>
              </a:spcAft>
            </a:pPr>
            <a:r>
              <a:rPr sz="1100" b="1" u="none">
                <a:latin typeface="Avenir"/>
              </a:rPr>
              <a:t>User Story</a:t>
            </a:r>
          </a:p>
          <a:p>
            <a:pPr>
              <a:spcAft>
                <a:spcPts val="600"/>
              </a:spcAft>
            </a:pPr>
            <a:r>
              <a:rPr sz="1100" b="0" u="none">
                <a:latin typeface="Avenir"/>
              </a:rPr>
              <a:t>As an Egnyte staff user I want to manage a Pax8 MSP so that Egnyte can sell products through a Distributor.</a:t>
            </a:r>
          </a:p>
          <a:p>
            <a:pPr>
              <a:spcAft>
                <a:spcPts val="600"/>
              </a:spcAft>
            </a:pPr>
            <a:r>
              <a:rPr sz="1100" b="1" u="none">
                <a:latin typeface="Avenir"/>
              </a:rPr>
              <a:t>Feature Description</a:t>
            </a:r>
          </a:p>
          <a:p>
            <a:pPr/>
            <a:r>
              <a:rPr sz="1100" b="0" u="none">
                <a:latin typeface="Avenir"/>
              </a:rPr>
              <a:t>• deactivating the reseller user who created the trial domain and assigning a different user</a:t>
            </a:r>
          </a:p>
          <a:p>
            <a:pPr/>
            <a:r>
              <a:rPr sz="1100" b="0" u="none">
                <a:latin typeface="Avenir"/>
              </a:rPr>
              <a:t>• convertins a direct domain to MSP domain</a:t>
            </a:r>
          </a:p>
          <a:p>
            <a:pPr/>
            <a:r>
              <a:rPr sz="1100" b="0" u="none">
                <a:latin typeface="Avenir"/>
              </a:rPr>
              <a:t>• converting an MSP domain to direct domain</a:t>
            </a:r>
          </a:p>
          <a:p>
            <a:pPr/>
            <a:r>
              <a:rPr sz="1100" b="0" u="none">
                <a:latin typeface="Avenir"/>
              </a:rPr>
              <a:t>• clean up for the feature once it is rolled out in full</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APPS-13482</a:t>
            </a:r>
          </a:p>
        </p:txBody>
      </p:sp>
      <p:sp>
        <p:nvSpPr>
          <p:cNvPr id="7" name="Text Placeholder 6"/>
          <p:cNvSpPr>
            <a:spLocks noGrp="1"/>
          </p:cNvSpPr>
          <p:nvPr>
            <p:ph type="body" idx="13" sz="quarter"/>
          </p:nvPr>
        </p:nvSpPr>
        <p:spPr/>
        <p:txBody>
          <a:bodyPr/>
          <a:lstStyle/>
          <a:p>
            <a:r>
              <a:rPr sz="1100">
                <a:latin typeface="Avenir"/>
                <a:hlinkClick r:id="rId4"/>
              </a:rPr>
              <a:t>Link to requirements</a:t>
            </a:r>
          </a:p>
        </p:txBody>
      </p:sp>
    </p:spTree>
  </p:cSld>
  <p:clrMapOvr>
    <a:masterClrMapping/>
  </p:clrMapOvr>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Ransomware Unification - Replace Ransomware signature source with reputable threat intel source</a:t>
            </a:r>
          </a:p>
        </p:txBody>
      </p:sp>
      <p:sp>
        <p:nvSpPr>
          <p:cNvPr id="3" name="Content Placeholder 2"/>
          <p:cNvSpPr>
            <a:spLocks noGrp="1"/>
          </p:cNvSpPr>
          <p:nvPr>
            <p:ph idx="1" sz="half"/>
          </p:nvPr>
        </p:nvSpPr>
        <p:spPr/>
        <p:txBody>
          <a:bodyPr/>
          <a:lstStyle/>
          <a:p>
            <a:pPr>
              <a:spcAft>
                <a:spcPts val="600"/>
              </a:spcAft>
            </a:pPr>
            <a:r>
              <a:rPr sz="1100" b="0" u="none">
                <a:latin typeface="Avenir"/>
              </a:rPr>
              <a:t>Confluence page:</a:t>
            </a:r>
            <a:r>
              <a:rPr sz="1100" b="0" u="sng">
                <a:latin typeface="Avenir"/>
                <a:hlinkClick r:id="rId2"/>
              </a:rPr>
              <a:t>https://egnyte.atlassian.net/wiki/spaces/DEL/pages/1425834012/Ransomware+Unification+-+Replace+Ransomware+signature+source+with+reputable+threat+intel+source</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DEL-44545</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5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Feature Entitlements Q2 2025 Grouping</a:t>
            </a:r>
          </a:p>
        </p:txBody>
      </p:sp>
      <p:sp>
        <p:nvSpPr>
          <p:cNvPr id="3" name="Content Placeholder 2"/>
          <p:cNvSpPr>
            <a:spLocks noGrp="1"/>
          </p:cNvSpPr>
          <p:nvPr>
            <p:ph idx="1" sz="half"/>
          </p:nvPr>
        </p:nvSpPr>
        <p:spPr/>
        <p:txBody>
          <a:bodyPr/>
          <a:lstStyle/>
          <a:p>
            <a:pPr>
              <a:spcAft>
                <a:spcPts val="600"/>
              </a:spcAft>
            </a:pPr>
            <a:r>
              <a:rPr sz="1100" b="0" u="none">
                <a:latin typeface="Avenir"/>
              </a:rPr>
              <a:t>Feature Entitlements Q2 2025 Grouping</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APPS-13455</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5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FSI 5/21/25 Virtual Summit Promotion</a:t>
            </a:r>
          </a:p>
        </p:txBody>
      </p:sp>
      <p:sp>
        <p:nvSpPr>
          <p:cNvPr id="3" name="Content Placeholder 2"/>
          <p:cNvSpPr>
            <a:spLocks noGrp="1"/>
          </p:cNvSpPr>
          <p:nvPr>
            <p:ph idx="1" sz="half"/>
          </p:nvPr>
        </p:nvSpPr>
        <p:spPr/>
        <p:txBody>
          <a:bodyPr/>
          <a:lstStyle/>
          <a:p>
            <a:pPr>
              <a:spcAft>
                <a:spcPts val="600"/>
              </a:spcAft>
            </a:pPr>
            <a:r>
              <a:rPr sz="1100" b="0" u="none">
                <a:latin typeface="Avenir"/>
              </a:rPr>
              <a:t>Pendo campaign to drive FSI customers to the evnt.</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5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Convert to PDF step</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1" u="none">
                <a:latin typeface="Avenir"/>
              </a:rPr>
              <a:t>User Story</a:t>
            </a:r>
          </a:p>
          <a:p>
            <a:pPr>
              <a:spcAft>
                <a:spcPts val="600"/>
              </a:spcAft>
            </a:pPr>
            <a:r>
              <a:rPr sz="1100" b="0" u="none">
                <a:latin typeface="Avenir"/>
              </a:rPr>
              <a:t>As a user reviewing documents from an upload request, I want the system to extract key fields from documents so that I can pull that information out of Egnyte easily.</a:t>
            </a:r>
          </a:p>
          <a:p>
            <a:pPr>
              <a:spcAft>
                <a:spcPts val="600"/>
              </a:spcAft>
            </a:pPr>
            <a:r>
              <a:rPr sz="1100" b="1" u="none">
                <a:latin typeface="Avenir"/>
              </a:rPr>
              <a:t>Feature Description</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CFS-66426</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5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Procore Sync Notifications</a:t>
            </a:r>
          </a:p>
        </p:txBody>
      </p:sp>
      <p:sp>
        <p:nvSpPr>
          <p:cNvPr id="3" name="Content Placeholder 2"/>
          <p:cNvSpPr>
            <a:spLocks noGrp="1"/>
          </p:cNvSpPr>
          <p:nvPr>
            <p:ph idx="1" sz="half"/>
          </p:nvPr>
        </p:nvSpPr>
        <p:spPr/>
        <p:txBody>
          <a:bodyPr/>
          <a:lstStyle/>
          <a:p>
            <a:r>
              <a:rPr sz="1100" b="0" u="none">
                <a:latin typeface="Avenir"/>
              </a:rPr>
              <a:t>The description is empty.</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5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Trial Add-on Adoption Initiative</a:t>
            </a:r>
          </a:p>
        </p:txBody>
      </p:sp>
      <p:sp>
        <p:nvSpPr>
          <p:cNvPr id="3" name="Content Placeholder 2"/>
          <p:cNvSpPr>
            <a:spLocks noGrp="1"/>
          </p:cNvSpPr>
          <p:nvPr>
            <p:ph idx="1" sz="half"/>
          </p:nvPr>
        </p:nvSpPr>
        <p:spPr/>
        <p:txBody>
          <a:bodyPr/>
          <a:lstStyle/>
          <a:p>
            <a:pPr>
              <a:spcAft>
                <a:spcPts val="600"/>
              </a:spcAft>
            </a:pPr>
            <a:r>
              <a:rPr sz="1100" b="0" u="none">
                <a:latin typeface="Avenir"/>
              </a:rPr>
              <a:t>Multiple Pendo tasks to support the Add-On Trial capability being developed by the MI team and released in Q1 25. It will be released ONLY to direct domains and VAR domains. It will exclude MSPs and child domains.</a:t>
            </a:r>
          </a:p>
          <a:p>
            <a:pPr>
              <a:spcAft>
                <a:spcPts val="600"/>
              </a:spcAft>
            </a:pPr>
            <a:r>
              <a:rPr sz="1100" b="0" u="none">
                <a:latin typeface="Avenir"/>
              </a:rPr>
              <a:t>1. In the UI, we want to introduce multiple "New" badges and a Pendo Guide that lead a user to the Trial Add-Ons.</a:t>
            </a:r>
          </a:p>
          <a:p>
            <a:pPr/>
            <a:r>
              <a:rPr sz="1100" b="0" u="none">
                <a:latin typeface="Avenir"/>
              </a:rPr>
              <a:t>• New next to Settings, drives user to Subscription: Trial Add-Ons</a:t>
            </a:r>
          </a:p>
          <a:p>
            <a:pPr/>
            <a:r>
              <a:rPr sz="1100" b="0" u="none">
                <a:latin typeface="Avenir"/>
              </a:rPr>
              <a:t>• Pendo Guide introducing the new feature.</a:t>
            </a:r>
          </a:p>
          <a:p>
            <a:pPr>
              <a:spcAft>
                <a:spcPts val="600"/>
              </a:spcAft>
            </a:pPr>
            <a:r>
              <a:rPr sz="1100" b="0" u="none">
                <a:latin typeface="Avenir"/>
              </a:rPr>
              <a:t>2. Run a Pendo campaign to Admins to promote the new ability to try add-ons for 14 days.</a:t>
            </a:r>
          </a:p>
          <a:p>
            <a:pPr>
              <a:spcAft>
                <a:spcPts val="600"/>
              </a:spcAft>
            </a:pPr>
            <a:r>
              <a:rPr sz="1100" b="0" u="none">
                <a:latin typeface="Avenir"/>
              </a:rPr>
              <a:t>3. Create individual Pendo guides (contextually, if possible) to advise users on a domain that they have access to try a feature for 14 days. If contextual campaign isn't possible, we will trigger a generic "first log in" campaign.</a:t>
            </a:r>
          </a:p>
          <a:p>
            <a:pPr>
              <a:spcAft>
                <a:spcPts val="600"/>
              </a:spcAft>
            </a:pPr>
            <a:r>
              <a:rPr sz="1100" b="0" u="none">
                <a:latin typeface="Avenir"/>
              </a:rPr>
              <a:t>Link to 12/17 Presentation:</a:t>
            </a:r>
            <a:r>
              <a:rPr sz="1100" b="0" u="sng">
                <a:latin typeface="Avenir"/>
                <a:hlinkClick r:id="rId2"/>
              </a:rPr>
              <a:t>https://egnyte.egnyte.com/dl/QOkxJeRFY1</a:t>
            </a:r>
          </a:p>
          <a:p>
            <a:pPr>
              <a:spcAft>
                <a:spcPts val="600"/>
              </a:spcAft>
            </a:pPr>
            <a:r>
              <a:rPr sz="1100" b="0" u="none">
                <a:latin typeface="Avenir"/>
              </a:rPr>
              <a:t>Link to Confluence Page:</a:t>
            </a:r>
            <a:r>
              <a:rPr sz="1100" b="0" u="sng">
                <a:latin typeface="Avenir"/>
                <a:hlinkClick r:id="rId3"/>
              </a:rPr>
              <a:t>https://egnyte.atlassian.net/wiki/spaces/IA/pages/1223262209/Services+Add-Ons+Eligible+for+Trials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4"/>
              </a:rPr>
              <a:t>View in Productboard</a:t>
            </a:r>
          </a:p>
        </p:txBody>
      </p:sp>
      <p:sp>
        <p:nvSpPr>
          <p:cNvPr id="6" name="Text Placeholder 5"/>
          <p:cNvSpPr>
            <a:spLocks noGrp="1"/>
          </p:cNvSpPr>
          <p:nvPr>
            <p:ph type="body" idx="12" sz="quarter"/>
          </p:nvPr>
        </p:nvSpPr>
        <p:spPr/>
        <p:txBody>
          <a:bodyPr/>
          <a:lstStyle/>
          <a:p>
            <a:r>
              <a:rPr sz="1100">
                <a:latin typeface="Avenir"/>
                <a:hlinkClick r:id="rId5"/>
              </a:rPr>
              <a:t>GR-537</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5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Server-side MixPanel events</a:t>
            </a:r>
          </a:p>
        </p:txBody>
      </p:sp>
      <p:sp>
        <p:nvSpPr>
          <p:cNvPr id="3" name="Content Placeholder 2"/>
          <p:cNvSpPr>
            <a:spLocks noGrp="1"/>
          </p:cNvSpPr>
          <p:nvPr>
            <p:ph idx="1" sz="half"/>
          </p:nvPr>
        </p:nvSpPr>
        <p:spPr/>
        <p:txBody>
          <a:bodyPr/>
          <a:lstStyle/>
          <a:p>
            <a:pPr>
              <a:spcAft>
                <a:spcPts val="600"/>
              </a:spcAft>
            </a:pPr>
            <a:r>
              <a:rPr sz="1100" b="0" u="none">
                <a:latin typeface="Avenir"/>
              </a:rPr>
              <a:t>Mixpanel events from backend</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APPS-13645</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5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Home Page Widget for Pending Tasks</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Egnyte offers many types of "tasks" that can be assigned to users, but there is no consolidated place where a user can see their assigned tasks.</a:t>
            </a:r>
          </a:p>
          <a:p>
            <a:pPr>
              <a:spcAft>
                <a:spcPts val="600"/>
              </a:spcAft>
            </a:pPr>
            <a:r>
              <a:rPr sz="1100" b="1" u="none">
                <a:latin typeface="Avenir"/>
              </a:rPr>
              <a:t>User Story</a:t>
            </a:r>
          </a:p>
          <a:p>
            <a:pPr>
              <a:spcAft>
                <a:spcPts val="600"/>
              </a:spcAft>
            </a:pPr>
            <a:r>
              <a:rPr sz="1100" b="0" u="none">
                <a:latin typeface="Avenir"/>
              </a:rPr>
              <a:t>As a user, I want see my assigned tasks on the home page, so that I can complete my tasks on time.</a:t>
            </a:r>
          </a:p>
          <a:p>
            <a:pPr>
              <a:spcAft>
                <a:spcPts val="600"/>
              </a:spcAft>
            </a:pPr>
            <a:r>
              <a:rPr sz="1100" b="1" u="none">
                <a:latin typeface="Avenir"/>
              </a:rPr>
              <a:t>Feature Description</a:t>
            </a:r>
          </a:p>
          <a:p>
            <a:pPr/>
            <a:r>
              <a:rPr sz="1100" b="0" u="none">
                <a:latin typeface="Avenir"/>
              </a:rPr>
              <a:t>• New widget on home page showing assigned tasks</a:t>
            </a:r>
          </a:p>
          <a:p>
            <a:pPr/>
            <a:r>
              <a:rPr sz="1100" b="0" u="none">
                <a:latin typeface="Avenir"/>
              </a:rPr>
              <a:t>• First iteration will include workflow tasks and assigned S&amp;G issues</a:t>
            </a:r>
          </a:p>
          <a:p>
            <a:pPr/>
            <a:r>
              <a:rPr sz="1100" b="0" u="none">
                <a:latin typeface="Avenir"/>
              </a:rPr>
              <a:t>• Clicking a task will open it in the associated app</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CFS-63574</a:t>
            </a:r>
          </a:p>
        </p:txBody>
      </p:sp>
      <p:sp>
        <p:nvSpPr>
          <p:cNvPr id="7" name="Text Placeholder 6"/>
          <p:cNvSpPr>
            <a:spLocks noGrp="1"/>
          </p:cNvSpPr>
          <p:nvPr>
            <p:ph type="body" idx="13" sz="quarter"/>
          </p:nvPr>
        </p:nvSpPr>
        <p:spPr/>
        <p:txBody>
          <a:bodyPr/>
          <a:lstStyle/>
          <a:p>
            <a:r>
              <a:rPr sz="1100">
                <a:latin typeface="Avenir"/>
              </a:rPr>
              <a:t>Missing requirements</a:t>
            </a:r>
          </a:p>
        </p:txBody>
      </p:sp>
      <p:pic>
        <p:nvPicPr>
          <p:cNvPr id="8" name="Picture 7" descr="image.png"/>
          <p:cNvPicPr>
            <a:picLocks noChangeAspect="1"/>
          </p:cNvPicPr>
          <p:nvPr/>
        </p:nvPicPr>
        <p:blipFill>
          <a:blip r:embed="rId2"/>
          <a:stretch>
            <a:fillRect/>
          </a:stretch>
        </p:blipFill>
        <p:spPr>
          <a:xfrm>
            <a:off x="4641850" y="1220878"/>
            <a:ext cx="3873500" cy="2506382"/>
          </a:xfrm>
          <a:prstGeom prst="rect">
            <a:avLst/>
          </a:prstGeom>
        </p:spPr>
      </p:pic>
    </p:spTree>
  </p:cSld>
  <p:clrMapOvr>
    <a:masterClrMapping/>
  </p:clrMapOvr>
</p:sld>
</file>

<file path=ppt/slides/slide5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Async MA Client</a:t>
            </a:r>
          </a:p>
        </p:txBody>
      </p:sp>
      <p:sp>
        <p:nvSpPr>
          <p:cNvPr id="3" name="Content Placeholder 2"/>
          <p:cNvSpPr>
            <a:spLocks noGrp="1"/>
          </p:cNvSpPr>
          <p:nvPr>
            <p:ph idx="1" sz="half"/>
          </p:nvPr>
        </p:nvSpPr>
        <p:spPr/>
        <p:txBody>
          <a:bodyPr/>
          <a:lstStyle/>
          <a:p>
            <a:r>
              <a:rPr sz="1100" b="0" u="none">
                <a:latin typeface="Avenir"/>
              </a:rPr>
              <a:t>The description is empty.</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EMT-13743</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5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Scanning improvements</a:t>
            </a:r>
          </a:p>
        </p:txBody>
      </p:sp>
      <p:sp>
        <p:nvSpPr>
          <p:cNvPr id="3" name="Content Placeholder 2"/>
          <p:cNvSpPr>
            <a:spLocks noGrp="1"/>
          </p:cNvSpPr>
          <p:nvPr>
            <p:ph idx="1" sz="half"/>
          </p:nvPr>
        </p:nvSpPr>
        <p:spPr/>
        <p:txBody>
          <a:bodyPr/>
          <a:lstStyle/>
          <a:p>
            <a:r>
              <a:rPr sz="1100" b="0" u="none">
                <a:latin typeface="Avenir"/>
              </a:rPr>
              <a:t>The description is empty.</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EMT-13611</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5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[AEC] Deltek Vantagepoint Connector</a:t>
            </a:r>
          </a:p>
        </p:txBody>
      </p:sp>
      <p:sp>
        <p:nvSpPr>
          <p:cNvPr id="3" name="Content Placeholder 2"/>
          <p:cNvSpPr>
            <a:spLocks noGrp="1"/>
          </p:cNvSpPr>
          <p:nvPr>
            <p:ph idx="1" sz="half"/>
          </p:nvPr>
        </p:nvSpPr>
        <p:spPr/>
        <p:txBody>
          <a:bodyPr/>
          <a:lstStyle/>
          <a:p>
            <a:pPr>
              <a:spcAft>
                <a:spcPts val="600"/>
              </a:spcAft>
            </a:pPr>
            <a:r>
              <a:rPr sz="1100" b="0" u="none">
                <a:latin typeface="Avenir"/>
              </a:rPr>
              <a:t>When a project is created in Deltek  vantagepoint, I would like a project folder to automatically be created in Egnyte.</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EMT-13768</a:t>
            </a:r>
          </a:p>
        </p:txBody>
      </p:sp>
      <p:sp>
        <p:nvSpPr>
          <p:cNvPr id="7" name="Text Placeholder 6"/>
          <p:cNvSpPr>
            <a:spLocks noGrp="1"/>
          </p:cNvSpPr>
          <p:nvPr>
            <p:ph type="body" idx="13" sz="quarter"/>
          </p:nvPr>
        </p:nvSpPr>
        <p:spPr/>
        <p:txBody>
          <a:bodyPr/>
          <a:lstStyle/>
          <a:p>
            <a:r>
              <a:rPr sz="1100">
                <a:latin typeface="Avenir"/>
                <a:hlinkClick r:id="rId4"/>
              </a:rPr>
              <a:t>Link to requirements</a:t>
            </a:r>
          </a:p>
        </p:txBody>
      </p:sp>
    </p:spTree>
  </p:cSld>
  <p:clrMapOvr>
    <a:masterClrMapping/>
  </p:clrMapOvr>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PCC with Smart Cache (v2)</a:t>
            </a:r>
          </a:p>
        </p:txBody>
      </p:sp>
      <p:sp>
        <p:nvSpPr>
          <p:cNvPr id="3" name="Content Placeholder 2"/>
          <p:cNvSpPr>
            <a:spLocks noGrp="1"/>
          </p:cNvSpPr>
          <p:nvPr>
            <p:ph idx="1" sz="half"/>
          </p:nvPr>
        </p:nvSpPr>
        <p:spPr/>
        <p:txBody>
          <a:bodyPr/>
          <a:lstStyle/>
          <a:p>
            <a:pPr>
              <a:spcAft>
                <a:spcPts val="600"/>
              </a:spcAft>
            </a:pPr>
            <a:r>
              <a:rPr sz="1100" b="0" u="none">
                <a:latin typeface="Avenir"/>
              </a:rPr>
              <a:t>Automate deployment of Smart Cache in Azure/AWS and create remote desktop environment, so that construction customers who are unfamiliar with public cloud setup can easily provide a virtual environment for their users to work on Revit and GIS files.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6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Trial Registration GDPR Compliance</a:t>
            </a:r>
          </a:p>
        </p:txBody>
      </p:sp>
      <p:sp>
        <p:nvSpPr>
          <p:cNvPr id="3" name="Content Placeholder 2"/>
          <p:cNvSpPr>
            <a:spLocks noGrp="1"/>
          </p:cNvSpPr>
          <p:nvPr>
            <p:ph idx="1" sz="half"/>
          </p:nvPr>
        </p:nvSpPr>
        <p:spPr/>
        <p:txBody>
          <a:bodyPr/>
          <a:lstStyle/>
          <a:p>
            <a:pPr>
              <a:spcAft>
                <a:spcPts val="600"/>
              </a:spcAft>
            </a:pPr>
            <a:r>
              <a:rPr sz="1100" b="1" u="none">
                <a:latin typeface="Avenir"/>
              </a:rPr>
              <a:t>Background and Strategic Fit:</a:t>
            </a:r>
            <a:r>
              <a:rPr sz="1100" b="0" u="none">
                <a:latin typeface="Avenir"/>
              </a:rPr>
              <a:t>To ensure Egnyte's website forms are compliant with GDPR requirements, we are updating all customer-facing forms, including the Trial Registration Forms. These changes address legal language, opt-in handling, and country-specific form behavior.</a:t>
            </a:r>
          </a:p>
          <a:p>
            <a:pPr>
              <a:spcAft>
                <a:spcPts val="600"/>
              </a:spcAft>
            </a:pPr>
            <a:r>
              <a:rPr sz="1100" b="1" u="none">
                <a:latin typeface="Avenir"/>
              </a:rPr>
              <a:t>Goals:</a:t>
            </a:r>
          </a:p>
          <a:p>
            <a:pPr/>
            <a:r>
              <a:rPr sz="1100" b="0" u="none">
                <a:latin typeface="Avenir"/>
              </a:rPr>
              <a:t>• Ensure legal consent language is aligned with GDPR standards</a:t>
            </a:r>
          </a:p>
          <a:p>
            <a:pPr/>
            <a:r>
              <a:rPr sz="1100" b="0" u="none">
                <a:latin typeface="Avenir"/>
              </a:rPr>
              <a:t>• Improve consent data collection for Marketo integration</a:t>
            </a:r>
          </a:p>
          <a:p>
            <a:pPr/>
            <a:r>
              <a:rPr sz="1100" b="0" u="none">
                <a:latin typeface="Avenir"/>
              </a:rPr>
              <a:t>• Support country-specific form behavior for opt-in visibility</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APPS-13748</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6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Augment AEC Add-on Value</a:t>
            </a:r>
          </a:p>
        </p:txBody>
      </p:sp>
    </p:spTree>
  </p:cSld>
  <p:clrMapOvr>
    <a:masterClrMapping/>
  </p:clrMapOvr>
</p:sld>
</file>

<file path=ppt/slides/slide6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[AEC] Project Center</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Adoption of project folders in Egnyte is growing, just not as quickly as we had hoped. One area in which Egnyte is lacking is a need for better visibility into project folders. Customers need to be able to quickly and easily get an overview of their projects to understand things like “which projects are in progress” and “which projects are in California?”. A dedicated page/section where users can find all information related to their projects will satisfy this need.</a:t>
            </a:r>
          </a:p>
          <a:p>
            <a:pPr>
              <a:spcAft>
                <a:spcPts val="600"/>
              </a:spcAft>
            </a:pPr>
            <a:r>
              <a:rPr sz="1100" b="1" u="none">
                <a:latin typeface="Avenir"/>
              </a:rPr>
              <a:t>User Story</a:t>
            </a:r>
          </a:p>
          <a:p>
            <a:pPr>
              <a:spcAft>
                <a:spcPts val="600"/>
              </a:spcAft>
            </a:pPr>
            <a:r>
              <a:rPr sz="1100" b="0" u="none">
                <a:latin typeface="Avenir"/>
              </a:rPr>
              <a:t>As a user, I want to view a list of all project folders in my domain, so that I can get an overview of the projects to which I have access.</a:t>
            </a:r>
          </a:p>
          <a:p>
            <a:pPr>
              <a:spcAft>
                <a:spcPts val="600"/>
              </a:spcAft>
            </a:pPr>
            <a:r>
              <a:rPr sz="1100" b="1" u="none">
                <a:latin typeface="Avenir"/>
              </a:rPr>
              <a:t>Feature Description</a:t>
            </a:r>
          </a:p>
          <a:p>
            <a:pPr/>
            <a:r>
              <a:rPr sz="1100" b="0" u="none">
                <a:latin typeface="Avenir"/>
              </a:rPr>
              <a:t>• Possibility to search, sort and filter project list using project metadata,</a:t>
            </a:r>
          </a:p>
          <a:p>
            <a:pPr/>
            <a:r>
              <a:rPr sz="1100" b="0" u="none">
                <a:latin typeface="Avenir"/>
              </a:rPr>
              <a:t>• Possibility to create a new project from the project center context</a:t>
            </a:r>
          </a:p>
          <a:p>
            <a:pPr/>
            <a:r>
              <a:rPr sz="1100" b="0" u="none">
                <a:latin typeface="Avenir"/>
              </a:rPr>
              <a:t>• Possibility to review project recommendations.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CFS-64852</a:t>
            </a:r>
          </a:p>
        </p:txBody>
      </p:sp>
      <p:sp>
        <p:nvSpPr>
          <p:cNvPr id="7" name="Text Placeholder 6"/>
          <p:cNvSpPr>
            <a:spLocks noGrp="1"/>
          </p:cNvSpPr>
          <p:nvPr>
            <p:ph type="body" idx="13" sz="quarter"/>
          </p:nvPr>
        </p:nvSpPr>
        <p:spPr/>
        <p:txBody>
          <a:bodyPr/>
          <a:lstStyle/>
          <a:p>
            <a:r>
              <a:rPr sz="1100">
                <a:latin typeface="Avenir"/>
                <a:hlinkClick r:id="rId5"/>
              </a:rPr>
              <a:t>Link to requirements</a:t>
            </a:r>
          </a:p>
        </p:txBody>
      </p:sp>
      <p:pic>
        <p:nvPicPr>
          <p:cNvPr id="8" name="Picture 7" descr="image.png"/>
          <p:cNvPicPr>
            <a:picLocks noChangeAspect="1"/>
          </p:cNvPicPr>
          <p:nvPr/>
        </p:nvPicPr>
        <p:blipFill>
          <a:blip r:embed="rId2"/>
          <a:stretch>
            <a:fillRect/>
          </a:stretch>
        </p:blipFill>
        <p:spPr>
          <a:xfrm>
            <a:off x="4641850" y="1686274"/>
            <a:ext cx="3873500" cy="1575589"/>
          </a:xfrm>
          <a:prstGeom prst="rect">
            <a:avLst/>
          </a:prstGeom>
        </p:spPr>
      </p:pic>
    </p:spTree>
  </p:cSld>
  <p:clrMapOvr>
    <a:masterClrMapping/>
  </p:clrMapOvr>
</p:sld>
</file>

<file path=ppt/slides/slide6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[AEC] Native ACC Integration 1-way</a:t>
            </a:r>
          </a:p>
        </p:txBody>
      </p:sp>
      <p:sp>
        <p:nvSpPr>
          <p:cNvPr id="3" name="Content Placeholder 2"/>
          <p:cNvSpPr>
            <a:spLocks noGrp="1"/>
          </p:cNvSpPr>
          <p:nvPr>
            <p:ph idx="1" sz="half"/>
          </p:nvPr>
        </p:nvSpPr>
        <p:spPr/>
        <p:txBody>
          <a:bodyPr/>
          <a:lstStyle/>
          <a:p>
            <a:pPr>
              <a:spcAft>
                <a:spcPts val="600"/>
              </a:spcAft>
            </a:pPr>
            <a:r>
              <a:rPr sz="1100" b="0" u="none">
                <a:latin typeface="Avenir"/>
              </a:rPr>
              <a:t>Build a direct integration between Egnyte and Autodesk Construction Cloud (ACC) allowing users to sync files 1-way from ACC to Egnyte</a:t>
            </a:r>
          </a:p>
          <a:p>
            <a:pPr>
              <a:spcAft>
                <a:spcPts val="600"/>
              </a:spcAft>
            </a:pPr>
            <a:r>
              <a:rPr sz="1100" b="0" u="none">
                <a:latin typeface="Avenir"/>
              </a:rPr>
              <a:t>Requirements -</a:t>
            </a:r>
            <a:r>
              <a:rPr sz="1100" b="0" u="sng">
                <a:latin typeface="Avenir"/>
                <a:hlinkClick r:id="rId2"/>
              </a:rPr>
              <a:t>https://egnyte.atlassian.net/wiki/spaces/AEC/pages/746651753/ACC+Integration</a:t>
            </a:r>
          </a:p>
          <a:p>
            <a:pPr>
              <a:spcAft>
                <a:spcPts val="600"/>
              </a:spcAft>
            </a:pPr>
            <a:r>
              <a:rPr sz="1100" b="0" u="none">
                <a:latin typeface="Avenir"/>
              </a:rPr>
              <a:t>Figma -</a:t>
            </a:r>
            <a:r>
              <a:rPr sz="1100" b="0" u="sng">
                <a:latin typeface="Avenir"/>
                <a:hlinkClick r:id="rId3"/>
              </a:rPr>
              <a:t>https://www.figma.com/design/LlzP9CPnCoI44cAH0oKlPU/Egnyte-to-ACC-bi-directional-connection-%5BUX-3132%5D?node-id=201-376&amp;node-type=canvas&amp;t=3IHBOcnMUsa8sDuO-0</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4"/>
              </a:rPr>
              <a:t>View in Productboard</a:t>
            </a:r>
          </a:p>
        </p:txBody>
      </p:sp>
      <p:sp>
        <p:nvSpPr>
          <p:cNvPr id="6" name="Text Placeholder 5"/>
          <p:cNvSpPr>
            <a:spLocks noGrp="1"/>
          </p:cNvSpPr>
          <p:nvPr>
            <p:ph type="body" idx="12" sz="quarter"/>
          </p:nvPr>
        </p:nvSpPr>
        <p:spPr/>
        <p:txBody>
          <a:bodyPr/>
          <a:lstStyle/>
          <a:p>
            <a:r>
              <a:rPr sz="1100">
                <a:latin typeface="Avenir"/>
                <a:hlinkClick r:id="rId5"/>
              </a:rPr>
              <a:t>DEL-40646</a:t>
            </a:r>
          </a:p>
        </p:txBody>
      </p:sp>
      <p:sp>
        <p:nvSpPr>
          <p:cNvPr id="7" name="Text Placeholder 6"/>
          <p:cNvSpPr>
            <a:spLocks noGrp="1"/>
          </p:cNvSpPr>
          <p:nvPr>
            <p:ph type="body" idx="13" sz="quarter"/>
          </p:nvPr>
        </p:nvSpPr>
        <p:spPr/>
        <p:txBody>
          <a:bodyPr/>
          <a:lstStyle/>
          <a:p>
            <a:r>
              <a:rPr sz="1100">
                <a:latin typeface="Avenir"/>
                <a:hlinkClick r:id="rId2"/>
              </a:rPr>
              <a:t>Link to requirements</a:t>
            </a:r>
          </a:p>
        </p:txBody>
      </p:sp>
    </p:spTree>
  </p:cSld>
  <p:clrMapOvr>
    <a:masterClrMapping/>
  </p:clrMapOvr>
</p:sld>
</file>

<file path=ppt/slides/slide6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[AEC] BIM Preview Enhancements</a:t>
            </a:r>
          </a:p>
        </p:txBody>
      </p:sp>
      <p:sp>
        <p:nvSpPr>
          <p:cNvPr id="3" name="Content Placeholder 2"/>
          <p:cNvSpPr>
            <a:spLocks noGrp="1"/>
          </p:cNvSpPr>
          <p:nvPr>
            <p:ph idx="1" sz="half"/>
          </p:nvPr>
        </p:nvSpPr>
        <p:spPr/>
        <p:txBody>
          <a:bodyPr/>
          <a:lstStyle/>
          <a:p>
            <a:pPr>
              <a:spcAft>
                <a:spcPts val="600"/>
              </a:spcAft>
            </a:pPr>
            <a:r>
              <a:rPr sz="1100" b="1" u="none">
                <a:latin typeface="Avenir"/>
              </a:rPr>
              <a:t>Problem:</a:t>
            </a:r>
          </a:p>
          <a:p>
            <a:pPr>
              <a:spcAft>
                <a:spcPts val="600"/>
              </a:spcAft>
            </a:pPr>
            <a:r>
              <a:rPr sz="1100" b="0" u="none">
                <a:latin typeface="Avenir"/>
              </a:rPr>
              <a:t>Project owners, field technicians, or estimators are periodically required to review BIM design files and provide feedback to the VDC team. They do not have  AutoCAD or the necessary applications to view these files. Our existing BIM preview capabilities address this problem. However, the reviewers lack the advanced capabilities needed to provide relevant feedback.</a:t>
            </a:r>
          </a:p>
          <a:p>
            <a:pPr>
              <a:spcAft>
                <a:spcPts val="600"/>
              </a:spcAft>
            </a:pPr>
            <a:r>
              <a:rPr sz="1100" b="1" u="none">
                <a:latin typeface="Avenir"/>
              </a:rPr>
              <a:t>User Story:</a:t>
            </a:r>
          </a:p>
          <a:p>
            <a:pPr>
              <a:spcAft>
                <a:spcPts val="600"/>
              </a:spcAft>
            </a:pPr>
            <a:r>
              <a:rPr sz="1100" b="0" u="none">
                <a:latin typeface="Avenir"/>
              </a:rPr>
              <a:t>As a reviewer of the BIM design models, I want advanced capabilities (zoom in/out, isolate families, isometric views) to properly view a 3D BIM model and provide relevant feedback to the VDC team.</a:t>
            </a:r>
          </a:p>
          <a:p>
            <a:pPr>
              <a:spcAft>
                <a:spcPts val="600"/>
              </a:spcAft>
            </a:pPr>
            <a:r>
              <a:rPr sz="1100" b="1" u="none">
                <a:latin typeface="Avenir"/>
              </a:rPr>
              <a:t>Description:</a:t>
            </a:r>
          </a:p>
          <a:p>
            <a:pPr>
              <a:spcAft>
                <a:spcPts val="600"/>
              </a:spcAft>
            </a:pPr>
            <a:r>
              <a:rPr sz="1100" b="0" u="none">
                <a:latin typeface="Avenir"/>
              </a:rPr>
              <a:t>This enhancement improves the usability of the BIM previewer by providing richer capabilities required for annotation.</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SRV-2516</a:t>
            </a:r>
          </a:p>
        </p:txBody>
      </p:sp>
      <p:sp>
        <p:nvSpPr>
          <p:cNvPr id="7" name="Text Placeholder 6"/>
          <p:cNvSpPr>
            <a:spLocks noGrp="1"/>
          </p:cNvSpPr>
          <p:nvPr>
            <p:ph type="body" idx="13" sz="quarter"/>
          </p:nvPr>
        </p:nvSpPr>
        <p:spPr/>
        <p:txBody>
          <a:bodyPr/>
          <a:lstStyle/>
          <a:p>
            <a:r>
              <a:rPr sz="1100">
                <a:latin typeface="Avenir"/>
                <a:hlinkClick r:id="rId5"/>
              </a:rPr>
              <a:t>Link to requirements</a:t>
            </a:r>
          </a:p>
        </p:txBody>
      </p:sp>
      <p:pic>
        <p:nvPicPr>
          <p:cNvPr id="8" name="Picture 7" descr="image.png"/>
          <p:cNvPicPr>
            <a:picLocks noChangeAspect="1"/>
          </p:cNvPicPr>
          <p:nvPr/>
        </p:nvPicPr>
        <p:blipFill>
          <a:blip r:embed="rId2"/>
          <a:stretch>
            <a:fillRect/>
          </a:stretch>
        </p:blipFill>
        <p:spPr>
          <a:xfrm>
            <a:off x="4641850" y="859479"/>
            <a:ext cx="3873500" cy="3229180"/>
          </a:xfrm>
          <a:prstGeom prst="rect">
            <a:avLst/>
          </a:prstGeom>
        </p:spPr>
      </p:pic>
    </p:spTree>
  </p:cSld>
  <p:clrMapOvr>
    <a:masterClrMapping/>
  </p:clrMapOvr>
</p:sld>
</file>

<file path=ppt/slides/slide6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LS Mid Market Capabilities</a:t>
            </a:r>
          </a:p>
        </p:txBody>
      </p:sp>
    </p:spTree>
  </p:cSld>
  <p:clrMapOvr>
    <a:masterClrMapping/>
  </p:clrMapOvr>
</p:sld>
</file>

<file path=ppt/slides/slide6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Drafts Creation &amp; Management</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Currently, our system only allows us to assign the Controlled Document ID after the document is completed or during the process of making the document effective or importing it into the application. However, some customers have expressed the need for reserving the document ID while the document draft is still being worked on. This would allow them to assign the reserved document ID once the document is approved and ready to be made effective.</a:t>
            </a:r>
          </a:p>
          <a:p>
            <a:pPr>
              <a:spcAft>
                <a:spcPts val="600"/>
              </a:spcAft>
            </a:pPr>
            <a:r>
              <a:rPr sz="1100" b="1" u="none">
                <a:latin typeface="Avenir"/>
              </a:rPr>
              <a:t>User Story</a:t>
            </a:r>
          </a:p>
          <a:p>
            <a:pPr>
              <a:spcAft>
                <a:spcPts val="600"/>
              </a:spcAft>
            </a:pPr>
            <a:r>
              <a:rPr sz="1100" b="0" u="none">
                <a:latin typeface="Avenir"/>
              </a:rPr>
              <a:t>As an authorized Controlled Document Management app admin or Egnyte domain admin or Category Manager</a:t>
            </a:r>
          </a:p>
          <a:p>
            <a:pPr>
              <a:spcAft>
                <a:spcPts val="600"/>
              </a:spcAft>
            </a:pPr>
            <a:r>
              <a:rPr sz="1100" b="0" u="none">
                <a:latin typeface="Avenir"/>
              </a:rPr>
              <a:t>I want the ability to reserve a Controlled Document ID even before the controlled document is created and approved</a:t>
            </a:r>
          </a:p>
          <a:p>
            <a:pPr>
              <a:spcAft>
                <a:spcPts val="600"/>
              </a:spcAft>
            </a:pPr>
            <a:r>
              <a:rPr sz="1100" b="0" u="none">
                <a:latin typeface="Avenir"/>
              </a:rPr>
              <a:t>So that I can use the reserved ID while making a document effective</a:t>
            </a:r>
          </a:p>
          <a:p>
            <a:pPr>
              <a:spcAft>
                <a:spcPts val="600"/>
              </a:spcAft>
            </a:pPr>
            <a:r>
              <a:rPr sz="1100" b="1" u="none">
                <a:latin typeface="Avenir"/>
              </a:rPr>
              <a:t>Feature Description</a:t>
            </a:r>
          </a:p>
          <a:p>
            <a:pPr>
              <a:spcAft>
                <a:spcPts val="600"/>
              </a:spcAft>
            </a:pPr>
            <a:r>
              <a:rPr sz="1100" b="0" u="none">
                <a:latin typeface="Avenir"/>
              </a:rPr>
              <a:t>This feature will allow the Category Manager and Admin users to reserve the Controlled Doc ID without making the document effective/future effective. Later, the user can use the reserved document ID when the document is ready to be made effective or imported into the Controlled Docs app.</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LS-4151</a:t>
            </a:r>
          </a:p>
        </p:txBody>
      </p:sp>
      <p:sp>
        <p:nvSpPr>
          <p:cNvPr id="7" name="Text Placeholder 6"/>
          <p:cNvSpPr>
            <a:spLocks noGrp="1"/>
          </p:cNvSpPr>
          <p:nvPr>
            <p:ph type="body" idx="13" sz="quarter"/>
          </p:nvPr>
        </p:nvSpPr>
        <p:spPr/>
        <p:txBody>
          <a:bodyPr/>
          <a:lstStyle/>
          <a:p>
            <a:r>
              <a:rPr sz="1100">
                <a:latin typeface="Avenir"/>
                <a:hlinkClick r:id="rId4"/>
              </a:rPr>
              <a:t>Link to requirements</a:t>
            </a:r>
          </a:p>
        </p:txBody>
      </p:sp>
    </p:spTree>
  </p:cSld>
  <p:clrMapOvr>
    <a:masterClrMapping/>
  </p:clrMapOvr>
</p:sld>
</file>

<file path=ppt/slides/slide6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Optional Effective End Date</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Some forms of Controlled documents, such as validation Documents, brochures, and clinical trial protocols, do not have set expiration or end dates. Customers prefer not to have end dates for these types of documents.</a:t>
            </a:r>
          </a:p>
          <a:p>
            <a:pPr>
              <a:spcAft>
                <a:spcPts val="600"/>
              </a:spcAft>
            </a:pPr>
            <a:r>
              <a:rPr sz="1100" b="1" u="none">
                <a:latin typeface="Avenir"/>
              </a:rPr>
              <a:t>User Story:</a:t>
            </a:r>
          </a:p>
          <a:p>
            <a:pPr>
              <a:spcAft>
                <a:spcPts val="600"/>
              </a:spcAft>
            </a:pPr>
            <a:r>
              <a:rPr sz="1100" b="0" u="none">
                <a:latin typeface="Avenir"/>
              </a:rPr>
              <a:t>As an authorized Controlled Document Management app admin, Egnyte domain admin or Category Manager</a:t>
            </a:r>
          </a:p>
          <a:p>
            <a:pPr>
              <a:spcAft>
                <a:spcPts val="600"/>
              </a:spcAft>
            </a:pPr>
            <a:r>
              <a:rPr sz="1100" b="0" u="none">
                <a:latin typeface="Avenir"/>
              </a:rPr>
              <a:t>I want to be able to set the Effective until date to optional for a specific subcategory</a:t>
            </a:r>
          </a:p>
          <a:p>
            <a:pPr>
              <a:spcAft>
                <a:spcPts val="600"/>
              </a:spcAft>
            </a:pPr>
            <a:r>
              <a:rPr sz="1100" b="0" u="none">
                <a:latin typeface="Avenir"/>
              </a:rPr>
              <a:t>So that the users can leave the Effective until date blank while making documents effective/future effective for the selected subcategory</a:t>
            </a:r>
          </a:p>
          <a:p>
            <a:pPr>
              <a:spcAft>
                <a:spcPts val="600"/>
              </a:spcAft>
            </a:pPr>
            <a:r>
              <a:rPr sz="1100" b="1" u="none">
                <a:latin typeface="Avenir"/>
              </a:rPr>
              <a:t>Feature Description</a:t>
            </a:r>
          </a:p>
          <a:p>
            <a:pPr/>
            <a:r>
              <a:rPr sz="1100" b="0" u="none">
                <a:latin typeface="Avenir"/>
              </a:rPr>
              <a:t>• The admin users should have a setting to set the “Effective until” date optional for a specific subcategory. When available, the users can mark the Effective until date optional while making the documents effective/future effective.</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LS-4155</a:t>
            </a:r>
          </a:p>
        </p:txBody>
      </p:sp>
      <p:sp>
        <p:nvSpPr>
          <p:cNvPr id="7" name="Text Placeholder 6"/>
          <p:cNvSpPr>
            <a:spLocks noGrp="1"/>
          </p:cNvSpPr>
          <p:nvPr>
            <p:ph type="body" idx="13" sz="quarter"/>
          </p:nvPr>
        </p:nvSpPr>
        <p:spPr/>
        <p:txBody>
          <a:bodyPr/>
          <a:lstStyle/>
          <a:p>
            <a:r>
              <a:rPr sz="1100">
                <a:latin typeface="Avenir"/>
                <a:hlinkClick r:id="rId4"/>
              </a:rPr>
              <a:t>Link to requirements</a:t>
            </a:r>
          </a:p>
        </p:txBody>
      </p:sp>
    </p:spTree>
  </p:cSld>
  <p:clrMapOvr>
    <a:masterClrMapping/>
  </p:clrMapOvr>
</p:sld>
</file>

<file path=ppt/slides/slide6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Support for CAPAs, Deviations, and Event Data</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Our Controlled Document Management application lacks features for managing deviations, CAPA (Corrective and Preventive Actions), and audits. Some potential customers have declined interest in using our app due to the existing gap in our system, and existing customers face challenges in efficiently managing these quality processes within Egnyte. This feature will unblock existing customers and allow us to engage in sales activities much more competitively.</a:t>
            </a:r>
          </a:p>
          <a:p>
            <a:pPr>
              <a:spcAft>
                <a:spcPts val="600"/>
              </a:spcAft>
            </a:pPr>
            <a:r>
              <a:rPr sz="1100" b="1" u="none">
                <a:latin typeface="Avenir"/>
              </a:rPr>
              <a:t>User Story</a:t>
            </a:r>
          </a:p>
          <a:p>
            <a:pPr>
              <a:spcAft>
                <a:spcPts val="600"/>
              </a:spcAft>
            </a:pPr>
            <a:r>
              <a:rPr sz="1100" b="0" u="none">
                <a:latin typeface="Avenir"/>
              </a:rPr>
              <a:t>As a member of my company's Quality team, I want to manage CAPAs, deviations, and audits using Egnyte's Controlled Docs application.</a:t>
            </a:r>
          </a:p>
          <a:p>
            <a:pPr>
              <a:spcAft>
                <a:spcPts val="600"/>
              </a:spcAft>
            </a:pPr>
            <a:r>
              <a:rPr sz="1100" b="1" u="none">
                <a:latin typeface="Avenir"/>
              </a:rPr>
              <a:t>Feature Description</a:t>
            </a:r>
          </a:p>
          <a:p>
            <a:pPr>
              <a:spcAft>
                <a:spcPts val="600"/>
              </a:spcAft>
            </a:pPr>
            <a:r>
              <a:rPr sz="1100" b="0" u="none">
                <a:latin typeface="Avenir"/>
              </a:rPr>
              <a:t>This feature allows Controlled Docs customers to manage deviations, CAPAs, and audits in Controlled Docs by enabling the creation of custom categories with configurable document statuses.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LS-4286</a:t>
            </a:r>
          </a:p>
        </p:txBody>
      </p:sp>
      <p:sp>
        <p:nvSpPr>
          <p:cNvPr id="7" name="Text Placeholder 6"/>
          <p:cNvSpPr>
            <a:spLocks noGrp="1"/>
          </p:cNvSpPr>
          <p:nvPr>
            <p:ph type="body" idx="13" sz="quarter"/>
          </p:nvPr>
        </p:nvSpPr>
        <p:spPr/>
        <p:txBody>
          <a:bodyPr/>
          <a:lstStyle/>
          <a:p>
            <a:r>
              <a:rPr sz="1100">
                <a:latin typeface="Avenir"/>
                <a:hlinkClick r:id="rId4"/>
              </a:rPr>
              <a:t>Link to requirements</a:t>
            </a:r>
          </a:p>
        </p:txBody>
      </p:sp>
    </p:spTree>
  </p:cSld>
  <p:clrMapOvr>
    <a:masterClrMapping/>
  </p:clrMapOvr>
</p:sld>
</file>

<file path=ppt/slides/slide6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Permissions Management</a:t>
            </a:r>
          </a:p>
        </p:txBody>
      </p:sp>
    </p:spTree>
  </p:cSld>
  <p:clrMapOvr>
    <a:masterClrMapping/>
  </p:clrMapOvr>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Migrate Date from Egnyte to Egnyte (D2D) - GA</a:t>
            </a:r>
          </a:p>
        </p:txBody>
      </p:sp>
      <p:sp>
        <p:nvSpPr>
          <p:cNvPr id="3" name="Content Placeholder 2"/>
          <p:cNvSpPr>
            <a:spLocks noGrp="1"/>
          </p:cNvSpPr>
          <p:nvPr>
            <p:ph idx="1" sz="half"/>
          </p:nvPr>
        </p:nvSpPr>
        <p:spPr/>
        <p:txBody>
          <a:bodyPr/>
          <a:lstStyle/>
          <a:p>
            <a:pPr>
              <a:spcAft>
                <a:spcPts val="600"/>
              </a:spcAft>
            </a:pPr>
            <a:r>
              <a:rPr sz="1100" b="0" u="none">
                <a:latin typeface="Avenir"/>
              </a:rPr>
              <a:t>Migrate data from one Egnyte domain to another (D2D) using our Content Lifecycle product. Define what GA means for this product. Must be available to some or all customers to self-serve.</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7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Data Owner - Scheduled Permission Reviews</a:t>
            </a:r>
          </a:p>
        </p:txBody>
      </p:sp>
      <p:sp>
        <p:nvSpPr>
          <p:cNvPr id="3" name="Content Placeholder 2"/>
          <p:cNvSpPr>
            <a:spLocks noGrp="1"/>
          </p:cNvSpPr>
          <p:nvPr>
            <p:ph idx="1" sz="half"/>
          </p:nvPr>
        </p:nvSpPr>
        <p:spPr/>
        <p:txBody>
          <a:bodyPr/>
          <a:lstStyle/>
          <a:p>
            <a:pPr>
              <a:spcAft>
                <a:spcPts val="600"/>
              </a:spcAft>
            </a:pPr>
            <a:r>
              <a:rPr sz="1100" b="0" u="none">
                <a:latin typeface="Avenir"/>
              </a:rPr>
              <a:t>Admins and Data Owners need the ability to schedule periodic (monthly, quarterly, yearly) permission reviews. The following requirements need to be completed</a:t>
            </a:r>
          </a:p>
          <a:p>
            <a:pPr>
              <a:spcAft>
                <a:spcPts val="600"/>
              </a:spcAft>
            </a:pPr>
            <a:r>
              <a:rPr sz="1100" b="1" u="none">
                <a:latin typeface="Avenir"/>
              </a:rPr>
              <a:t>Scheduled Permission Review Requirements:</a:t>
            </a:r>
          </a:p>
          <a:p>
            <a:pPr/>
            <a:r>
              <a:rPr sz="1100" b="0" u="none">
                <a:latin typeface="Avenir"/>
              </a:rPr>
              <a:t>• Approach 2 - Scheduled Reviews from Permissions Tab and SC Tab</a:t>
            </a:r>
          </a:p>
          <a:p>
            <a:pPr lvl="1"/>
            <a:r>
              <a:rPr sz="1100" b="0" u="none">
                <a:latin typeface="Avenir"/>
              </a:rPr>
              <a:t>• Provide the ability to schedule permission reviews form the Permissions tab</a:t>
            </a:r>
          </a:p>
          <a:p>
            <a:pPr lvl="1"/>
            <a:r>
              <a:rPr sz="1100" b="0" u="none">
                <a:latin typeface="Avenir"/>
              </a:rPr>
              <a:t>• Provide the ability to schedule sensitive content reviews from the Sensitive Content tab.</a:t>
            </a:r>
          </a:p>
          <a:p>
            <a:pPr lvl="1"/>
            <a:r>
              <a:rPr sz="1100" b="0" u="none">
                <a:latin typeface="Avenir"/>
              </a:rPr>
              <a:t>• No centralized Reviews window</a:t>
            </a:r>
          </a:p>
          <a:p>
            <a:pPr lvl="1"/>
            <a:r>
              <a:rPr sz="1100" b="0" u="none">
                <a:latin typeface="Avenir"/>
              </a:rPr>
              <a:t>• Allow the user to enter the review start date, end date and review duration period</a:t>
            </a:r>
          </a:p>
          <a:p>
            <a:pPr lvl="2"/>
            <a:r>
              <a:rPr sz="1100" b="0" u="none">
                <a:latin typeface="Avenir"/>
              </a:rPr>
              <a:t>• For review duration period, we should provide a dropdown with the following options:</a:t>
            </a:r>
          </a:p>
          <a:p>
            <a:pPr lvl="3"/>
            <a:r>
              <a:rPr sz="1100" b="0" u="none">
                <a:latin typeface="Avenir"/>
              </a:rPr>
              <a:t>• Weekly (7 days)</a:t>
            </a:r>
          </a:p>
          <a:p>
            <a:pPr lvl="3"/>
            <a:r>
              <a:rPr sz="1100" b="0" u="none">
                <a:latin typeface="Avenir"/>
              </a:rPr>
              <a:t>• Monthly (30 days)</a:t>
            </a:r>
          </a:p>
          <a:p>
            <a:pPr lvl="3"/>
            <a:r>
              <a:rPr sz="1100" b="0" u="none">
                <a:latin typeface="Avenir"/>
              </a:rPr>
              <a:t>• Quarterly (90 days)</a:t>
            </a:r>
          </a:p>
          <a:p>
            <a:pPr lvl="3"/>
            <a:r>
              <a:rPr sz="1100" b="0" u="none">
                <a:latin typeface="Avenir"/>
              </a:rPr>
              <a:t>• Annual (1 year)</a:t>
            </a:r>
          </a:p>
          <a:p>
            <a:pPr lvl="3"/>
            <a:r>
              <a:rPr sz="1100" b="0" u="none">
                <a:latin typeface="Avenir"/>
              </a:rPr>
              <a:t>• Custom</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DEL-22618</a:t>
            </a:r>
          </a:p>
        </p:txBody>
      </p:sp>
      <p:sp>
        <p:nvSpPr>
          <p:cNvPr id="7" name="Text Placeholder 6"/>
          <p:cNvSpPr>
            <a:spLocks noGrp="1"/>
          </p:cNvSpPr>
          <p:nvPr>
            <p:ph type="body" idx="13" sz="quarter"/>
          </p:nvPr>
        </p:nvSpPr>
        <p:spPr/>
        <p:txBody>
          <a:bodyPr/>
          <a:lstStyle/>
          <a:p>
            <a:r>
              <a:rPr sz="1100">
                <a:latin typeface="Avenir"/>
                <a:hlinkClick r:id="rId4"/>
              </a:rPr>
              <a:t>Link to requirements</a:t>
            </a:r>
          </a:p>
        </p:txBody>
      </p:sp>
    </p:spTree>
  </p:cSld>
  <p:clrMapOvr>
    <a:masterClrMapping/>
  </p:clrMapOvr>
</p:sld>
</file>

<file path=ppt/slides/slide7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Elevate Desktop App Capabilities</a:t>
            </a:r>
          </a:p>
        </p:txBody>
      </p:sp>
    </p:spTree>
  </p:cSld>
  <p:clrMapOvr>
    <a:masterClrMapping/>
  </p:clrMapOvr>
</p:sld>
</file>

<file path=ppt/slides/slide7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Windows 11 Context Menu Support</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Windows 11 moved the regular File Explorer context menu behind a "Show more options" menu and introduced a new context menu.  Users cannot find the Egnyte context menu and this reduces engagement with richer functionality.</a:t>
            </a:r>
          </a:p>
          <a:p>
            <a:pPr>
              <a:spcAft>
                <a:spcPts val="600"/>
              </a:spcAft>
            </a:pPr>
            <a:r>
              <a:rPr sz="1100" b="1" u="none">
                <a:latin typeface="Avenir"/>
              </a:rPr>
              <a:t>User Story</a:t>
            </a:r>
          </a:p>
          <a:p>
            <a:pPr>
              <a:spcAft>
                <a:spcPts val="600"/>
              </a:spcAft>
            </a:pPr>
            <a:r>
              <a:rPr sz="1100" b="0" u="none">
                <a:latin typeface="Avenir"/>
              </a:rPr>
              <a:t>As a user I want the Egnyte context menu to be available on the top-level File Explorer context menu so that I interact with my Egnyte files directly from the desktop.</a:t>
            </a:r>
          </a:p>
          <a:p>
            <a:pPr>
              <a:spcAft>
                <a:spcPts val="600"/>
              </a:spcAft>
            </a:pPr>
            <a:r>
              <a:rPr sz="1100" b="1" u="none">
                <a:latin typeface="Avenir"/>
              </a:rPr>
              <a:t>Feature Description</a:t>
            </a:r>
          </a:p>
          <a:p>
            <a:pPr/>
            <a:r>
              <a:rPr sz="1100" b="0" u="none">
                <a:latin typeface="Avenir"/>
              </a:rPr>
              <a:t>• Egnyte option will be exposed on the top-level File Explorer context menu</a:t>
            </a:r>
          </a:p>
          <a:p>
            <a:pPr/>
            <a:r>
              <a:rPr sz="1100" b="0" u="none">
                <a:latin typeface="Avenir"/>
              </a:rPr>
              <a:t>• Clicking the Egnyte option will open the Egnyte Actions "menu", providing access to a wide variety of file-level actions (link sharing, Ask AI, eSig, PDF editing, etc.)</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EGD-21555</a:t>
            </a:r>
          </a:p>
        </p:txBody>
      </p:sp>
      <p:sp>
        <p:nvSpPr>
          <p:cNvPr id="7" name="Text Placeholder 6"/>
          <p:cNvSpPr>
            <a:spLocks noGrp="1"/>
          </p:cNvSpPr>
          <p:nvPr>
            <p:ph type="body" idx="13" sz="quarter"/>
          </p:nvPr>
        </p:nvSpPr>
        <p:spPr/>
        <p:txBody>
          <a:bodyPr/>
          <a:lstStyle/>
          <a:p>
            <a:r>
              <a:rPr sz="1100">
                <a:latin typeface="Avenir"/>
                <a:hlinkClick r:id="rId5"/>
              </a:rPr>
              <a:t>Link to requirements</a:t>
            </a:r>
          </a:p>
        </p:txBody>
      </p:sp>
      <p:pic>
        <p:nvPicPr>
          <p:cNvPr id="8" name="Picture 7" descr="image.png"/>
          <p:cNvPicPr>
            <a:picLocks noChangeAspect="1"/>
          </p:cNvPicPr>
          <p:nvPr/>
        </p:nvPicPr>
        <p:blipFill>
          <a:blip r:embed="rId2"/>
          <a:stretch>
            <a:fillRect/>
          </a:stretch>
        </p:blipFill>
        <p:spPr>
          <a:xfrm>
            <a:off x="4641850" y="1275999"/>
            <a:ext cx="3873500" cy="2396140"/>
          </a:xfrm>
          <a:prstGeom prst="rect">
            <a:avLst/>
          </a:prstGeom>
        </p:spPr>
      </p:pic>
    </p:spTree>
  </p:cSld>
  <p:clrMapOvr>
    <a:masterClrMapping/>
  </p:clrMapOvr>
</p:sld>
</file>

<file path=ppt/slides/slide7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Application UI - Windows</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The majority of Egnyte users are Desktop Users but many new collaborative features are only available on the Web UI today. This can result in poor adoption and user experience challenges for end users.</a:t>
            </a:r>
          </a:p>
          <a:p>
            <a:pPr>
              <a:spcAft>
                <a:spcPts val="600"/>
              </a:spcAft>
            </a:pPr>
            <a:r>
              <a:rPr sz="1100" b="1" u="none">
                <a:latin typeface="Avenir"/>
              </a:rPr>
              <a:t>User Story</a:t>
            </a:r>
          </a:p>
          <a:p>
            <a:pPr>
              <a:spcAft>
                <a:spcPts val="600"/>
              </a:spcAft>
            </a:pPr>
            <a:r>
              <a:rPr sz="1100" b="0" u="none">
                <a:latin typeface="Avenir"/>
              </a:rPr>
              <a:t>As a desktop user, I want to access richer Egnyte functionality on the desktop, so that I don't need to open the Web UI to access them.</a:t>
            </a:r>
          </a:p>
          <a:p>
            <a:pPr>
              <a:spcAft>
                <a:spcPts val="600"/>
              </a:spcAft>
            </a:pPr>
            <a:r>
              <a:rPr sz="1100" b="1" u="none">
                <a:latin typeface="Avenir"/>
              </a:rPr>
              <a:t>Feature Description</a:t>
            </a:r>
          </a:p>
          <a:p>
            <a:pPr/>
            <a:r>
              <a:rPr sz="1100" b="0" u="none">
                <a:latin typeface="Avenir"/>
              </a:rPr>
              <a:t>• First-class application for the Desktop App (as compared to current widget approach)</a:t>
            </a:r>
          </a:p>
          <a:p>
            <a:pPr/>
            <a:r>
              <a:rPr sz="1100" b="0" u="none">
                <a:latin typeface="Avenir"/>
              </a:rPr>
              <a:t>• Embed Web UI home page and search capability</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EGD-20540</a:t>
            </a:r>
          </a:p>
        </p:txBody>
      </p:sp>
      <p:sp>
        <p:nvSpPr>
          <p:cNvPr id="7" name="Text Placeholder 6"/>
          <p:cNvSpPr>
            <a:spLocks noGrp="1"/>
          </p:cNvSpPr>
          <p:nvPr>
            <p:ph type="body" idx="13" sz="quarter"/>
          </p:nvPr>
        </p:nvSpPr>
        <p:spPr/>
        <p:txBody>
          <a:bodyPr/>
          <a:lstStyle/>
          <a:p>
            <a:r>
              <a:rPr sz="1100">
                <a:latin typeface="Avenir"/>
                <a:hlinkClick r:id="rId5"/>
              </a:rPr>
              <a:t>Link to requirements</a:t>
            </a:r>
          </a:p>
        </p:txBody>
      </p:sp>
      <p:pic>
        <p:nvPicPr>
          <p:cNvPr id="8" name="Picture 7" descr="image.png"/>
          <p:cNvPicPr>
            <a:picLocks noChangeAspect="1"/>
          </p:cNvPicPr>
          <p:nvPr/>
        </p:nvPicPr>
        <p:blipFill>
          <a:blip r:embed="rId2"/>
          <a:stretch>
            <a:fillRect/>
          </a:stretch>
        </p:blipFill>
        <p:spPr>
          <a:xfrm>
            <a:off x="4641850" y="1306064"/>
            <a:ext cx="3873500" cy="2336010"/>
          </a:xfrm>
          <a:prstGeom prst="rect">
            <a:avLst/>
          </a:prstGeom>
        </p:spPr>
      </p:pic>
    </p:spTree>
  </p:cSld>
  <p:clrMapOvr>
    <a:masterClrMapping/>
  </p:clrMapOvr>
</p:sld>
</file>

<file path=ppt/slides/slide7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SCDA Win - Beta-2 Readiness</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Users in AEC and media work on massive and complex files. They face a challenge of working on these files directly from the cloud</a:t>
            </a:r>
          </a:p>
          <a:p>
            <a:pPr>
              <a:spcAft>
                <a:spcPts val="600"/>
              </a:spcAft>
            </a:pPr>
            <a:r>
              <a:rPr sz="1100" b="1" u="none">
                <a:latin typeface="Avenir"/>
              </a:rPr>
              <a:t>Feature Description</a:t>
            </a:r>
          </a:p>
          <a:p>
            <a:pPr>
              <a:spcAft>
                <a:spcPts val="600"/>
              </a:spcAft>
            </a:pPr>
            <a:r>
              <a:rPr sz="1100" b="0" u="none">
                <a:latin typeface="Avenir"/>
              </a:rPr>
              <a:t>We have introduced the Adaptive Streaming and Block Caching technology in Desktop App. The Beta-2 project goal is to enable up to 100 AEC domains with block cache and get feedback on the following applications:</a:t>
            </a:r>
          </a:p>
          <a:p>
            <a:pPr/>
            <a:r>
              <a:rPr sz="1100" b="0" u="none">
                <a:latin typeface="Avenir"/>
              </a:rPr>
              <a:t>1. AutoCAD</a:t>
            </a:r>
          </a:p>
          <a:p>
            <a:pPr/>
            <a:r>
              <a:rPr sz="1100" b="0" u="none">
                <a:latin typeface="Avenir"/>
              </a:rPr>
              <a:t>2. Civil 3D</a:t>
            </a:r>
          </a:p>
          <a:p>
            <a:pPr/>
            <a:r>
              <a:rPr sz="1100" b="0" u="none">
                <a:latin typeface="Avenir"/>
              </a:rPr>
              <a:t>3. Navis</a:t>
            </a:r>
          </a:p>
          <a:p>
            <a:pPr/>
            <a:r>
              <a:rPr sz="1100" b="0" u="none">
                <a:latin typeface="Avenir"/>
              </a:rPr>
              <a:t>4. Bluebeam</a:t>
            </a:r>
          </a:p>
          <a:p>
            <a:pPr/>
            <a:r>
              <a:rPr sz="1100" b="0" u="none">
                <a:latin typeface="Avenir"/>
              </a:rPr>
              <a:t>5. Acrobat</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EGD-23096</a:t>
            </a:r>
          </a:p>
        </p:txBody>
      </p:sp>
      <p:sp>
        <p:nvSpPr>
          <p:cNvPr id="7" name="Text Placeholder 6"/>
          <p:cNvSpPr>
            <a:spLocks noGrp="1"/>
          </p:cNvSpPr>
          <p:nvPr>
            <p:ph type="body" idx="13" sz="quarter"/>
          </p:nvPr>
        </p:nvSpPr>
        <p:spPr/>
        <p:txBody>
          <a:bodyPr/>
          <a:lstStyle/>
          <a:p>
            <a:r>
              <a:rPr sz="1100">
                <a:latin typeface="Avenir"/>
                <a:hlinkClick r:id="rId4"/>
              </a:rPr>
              <a:t>Link to requirements</a:t>
            </a:r>
          </a:p>
        </p:txBody>
      </p:sp>
    </p:spTree>
  </p:cSld>
  <p:clrMapOvr>
    <a:masterClrMapping/>
  </p:clrMapOvr>
</p:sld>
</file>

<file path=ppt/slides/slide7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SCDA Mac - Beta-0 Readiness</a:t>
            </a:r>
          </a:p>
        </p:txBody>
      </p:sp>
      <p:sp>
        <p:nvSpPr>
          <p:cNvPr id="3" name="Content Placeholder 2"/>
          <p:cNvSpPr>
            <a:spLocks noGrp="1"/>
          </p:cNvSpPr>
          <p:nvPr>
            <p:ph idx="1" sz="half"/>
          </p:nvPr>
        </p:nvSpPr>
        <p:spPr/>
        <p:txBody>
          <a:bodyPr/>
          <a:lstStyle/>
          <a:p>
            <a:pPr>
              <a:spcAft>
                <a:spcPts val="600"/>
              </a:spcAft>
            </a:pPr>
            <a:r>
              <a:rPr sz="1100" b="1" u="none">
                <a:latin typeface="Avenir"/>
              </a:rPr>
              <a:t>What is the problem?</a:t>
            </a:r>
          </a:p>
          <a:p>
            <a:pPr>
              <a:spcAft>
                <a:spcPts val="600"/>
              </a:spcAft>
            </a:pPr>
            <a:r>
              <a:rPr sz="1100" b="0" u="none">
                <a:latin typeface="Avenir"/>
              </a:rPr>
              <a:t>Users in media work on massive and complex files. They face a challenge of working on these files directly from the cloud</a:t>
            </a:r>
          </a:p>
          <a:p>
            <a:pPr>
              <a:spcAft>
                <a:spcPts val="600"/>
              </a:spcAft>
            </a:pPr>
            <a:r>
              <a:rPr sz="1100" b="1" u="none">
                <a:latin typeface="Avenir"/>
              </a:rPr>
              <a:t>How do we solve it?</a:t>
            </a:r>
          </a:p>
          <a:p>
            <a:pPr>
              <a:spcAft>
                <a:spcPts val="600"/>
              </a:spcAft>
            </a:pPr>
            <a:r>
              <a:rPr sz="1100" b="0" u="none">
                <a:latin typeface="Avenir"/>
              </a:rPr>
              <a:t>We have introduced the Adaptive Streaming and Block Caching technology in Desktop App. The Beta-0 project goal is to enable up to 5 media domains with block cache and get feedback on the following applications:</a:t>
            </a:r>
          </a:p>
          <a:p>
            <a:pPr/>
            <a:r>
              <a:rPr sz="1100" b="0" u="none">
                <a:latin typeface="Avenir"/>
              </a:rPr>
              <a:t>1. Adobe Premiere Pro</a:t>
            </a:r>
          </a:p>
          <a:p>
            <a:pPr/>
            <a:r>
              <a:rPr sz="1100" b="0" u="none">
                <a:latin typeface="Avenir"/>
              </a:rPr>
              <a:t>2. Illustrator</a:t>
            </a:r>
          </a:p>
          <a:p>
            <a:pPr/>
            <a:r>
              <a:rPr sz="1100" b="0" u="none">
                <a:latin typeface="Avenir"/>
              </a:rPr>
              <a:t>3. Photoshop</a:t>
            </a:r>
          </a:p>
          <a:p>
            <a:pPr/>
            <a:r>
              <a:rPr sz="1100" b="0" u="none">
                <a:latin typeface="Avenir"/>
              </a:rPr>
              <a:t>4. InDesign</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EGD-21559</a:t>
            </a:r>
          </a:p>
        </p:txBody>
      </p:sp>
      <p:sp>
        <p:nvSpPr>
          <p:cNvPr id="7" name="Text Placeholder 6"/>
          <p:cNvSpPr>
            <a:spLocks noGrp="1"/>
          </p:cNvSpPr>
          <p:nvPr>
            <p:ph type="body" idx="13" sz="quarter"/>
          </p:nvPr>
        </p:nvSpPr>
        <p:spPr/>
        <p:txBody>
          <a:bodyPr/>
          <a:lstStyle/>
          <a:p>
            <a:r>
              <a:rPr sz="1100">
                <a:latin typeface="Avenir"/>
                <a:hlinkClick r:id="rId4"/>
              </a:rPr>
              <a:t>Link to requirements</a:t>
            </a:r>
          </a:p>
        </p:txBody>
      </p:sp>
    </p:spTree>
  </p:cSld>
  <p:clrMapOvr>
    <a:masterClrMapping/>
  </p:clrMapOvr>
</p:sld>
</file>

<file path=ppt/slides/slide7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Top Customer Requests</a:t>
            </a:r>
          </a:p>
        </p:txBody>
      </p:sp>
    </p:spTree>
  </p:cSld>
  <p:clrMapOvr>
    <a:masterClrMapping/>
  </p:clrMapOvr>
</p:sld>
</file>

<file path=ppt/slides/slide7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Content Safeguards - Group-based Link Sharing Controls - Phase 2</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Currently, when applying a Content Safeguard policy, the policy will apply to all roles/groups and all users. Several customers are looking for more flexible CS policies where some roles/groups have different link sharing ability than other groups.</a:t>
            </a:r>
          </a:p>
          <a:p>
            <a:pPr>
              <a:spcAft>
                <a:spcPts val="600"/>
              </a:spcAft>
            </a:pPr>
            <a:r>
              <a:rPr sz="1100" b="1" u="none">
                <a:latin typeface="Avenir"/>
              </a:rPr>
              <a:t>User Story</a:t>
            </a:r>
          </a:p>
          <a:p>
            <a:pPr>
              <a:spcAft>
                <a:spcPts val="600"/>
              </a:spcAft>
            </a:pPr>
            <a:r>
              <a:rPr sz="1100" b="0" u="none">
                <a:latin typeface="Avenir"/>
              </a:rPr>
              <a:t>As an S&amp;G admin, I want to create flexible Content Safeguard restriction and exception policies to match my organizations specific group requirements.</a:t>
            </a:r>
          </a:p>
          <a:p>
            <a:pPr>
              <a:spcAft>
                <a:spcPts val="600"/>
              </a:spcAft>
            </a:pPr>
            <a:r>
              <a:rPr sz="1100" b="1" u="none">
                <a:latin typeface="Avenir"/>
              </a:rPr>
              <a:t>Feature Description</a:t>
            </a:r>
          </a:p>
          <a:p>
            <a:pPr>
              <a:spcAft>
                <a:spcPts val="600"/>
              </a:spcAft>
            </a:pPr>
            <a:r>
              <a:rPr sz="1100" b="0" u="none">
                <a:latin typeface="Avenir"/>
              </a:rPr>
              <a:t>Create Content Safeguard exception policies that support use cases such as:</a:t>
            </a:r>
          </a:p>
          <a:p>
            <a:pPr/>
            <a:r>
              <a:rPr sz="1100" b="0" u="none">
                <a:latin typeface="Avenir"/>
              </a:rPr>
              <a:t>1. Role/Group A can create password-only links on folder A, but Role/Group B is only allowed to create links to specific users on folder A</a:t>
            </a:r>
          </a:p>
          <a:p>
            <a:pPr/>
            <a:r>
              <a:rPr sz="1100" b="0" u="none">
                <a:latin typeface="Avenir"/>
              </a:rPr>
              <a:t>2. Allow administrators to share public links but prevent other users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DEL-31667</a:t>
            </a:r>
          </a:p>
        </p:txBody>
      </p:sp>
      <p:sp>
        <p:nvSpPr>
          <p:cNvPr id="7" name="Text Placeholder 6"/>
          <p:cNvSpPr>
            <a:spLocks noGrp="1"/>
          </p:cNvSpPr>
          <p:nvPr>
            <p:ph type="body" idx="13" sz="quarter"/>
          </p:nvPr>
        </p:nvSpPr>
        <p:spPr/>
        <p:txBody>
          <a:bodyPr/>
          <a:lstStyle/>
          <a:p>
            <a:r>
              <a:rPr sz="1100">
                <a:latin typeface="Avenir"/>
                <a:hlinkClick r:id="rId4"/>
              </a:rPr>
              <a:t>Link to requirements</a:t>
            </a:r>
          </a:p>
        </p:txBody>
      </p:sp>
    </p:spTree>
  </p:cSld>
  <p:clrMapOvr>
    <a:masterClrMapping/>
  </p:clrMapOvr>
</p:sld>
</file>

<file path=ppt/slides/slide7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Provide ability to pause archival/deletion policies</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IPG has a workflow where they create an archival policy, it moves files to a 'warm archive' location in the main domain and then Storage Sync moves the files in the 'warm archive' to a external location. However, they only have the archival policy active for a few weeks every quarter.</a:t>
            </a:r>
          </a:p>
          <a:p>
            <a:pPr>
              <a:spcAft>
                <a:spcPts val="600"/>
              </a:spcAft>
            </a:pPr>
            <a:r>
              <a:rPr sz="1100" b="1" u="none">
                <a:latin typeface="Avenir"/>
              </a:rPr>
              <a:t>User Story</a:t>
            </a:r>
          </a:p>
          <a:p>
            <a:pPr>
              <a:spcAft>
                <a:spcPts val="600"/>
              </a:spcAft>
            </a:pPr>
            <a:r>
              <a:rPr sz="1100" b="0" u="none">
                <a:latin typeface="Avenir"/>
              </a:rPr>
              <a:t>Their current process is to delete the policies and then complete recreate them. That is a lot of work and they have requested the ability to either pause or recreate/duplicate policies so they can easily 're-enable' the policies on their current schedule.</a:t>
            </a:r>
          </a:p>
          <a:p>
            <a:pPr>
              <a:spcAft>
                <a:spcPts val="600"/>
              </a:spcAft>
            </a:pPr>
            <a:r>
              <a:rPr sz="1100" b="1" u="none">
                <a:latin typeface="Avenir"/>
              </a:rPr>
              <a:t>Feature Description</a:t>
            </a:r>
          </a:p>
          <a:p>
            <a:pPr/>
            <a:r>
              <a:rPr sz="1100" b="0" u="none">
                <a:latin typeface="Avenir"/>
              </a:rPr>
              <a:t>• Frontend - provide pause/restart option for published policies</a:t>
            </a:r>
          </a:p>
          <a:p>
            <a:pPr/>
            <a:r>
              <a:rPr sz="1100" b="0" u="none">
                <a:latin typeface="Avenir"/>
              </a:rPr>
              <a:t>• Backend - use existing functionality to basically put the policy back into draft mode and unstamp the files that match the policy</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DEL-44353</a:t>
            </a:r>
          </a:p>
        </p:txBody>
      </p:sp>
      <p:sp>
        <p:nvSpPr>
          <p:cNvPr id="7" name="Text Placeholder 6"/>
          <p:cNvSpPr>
            <a:spLocks noGrp="1"/>
          </p:cNvSpPr>
          <p:nvPr>
            <p:ph type="body" idx="13" sz="quarter"/>
          </p:nvPr>
        </p:nvSpPr>
        <p:spPr/>
        <p:txBody>
          <a:bodyPr/>
          <a:lstStyle/>
          <a:p>
            <a:r>
              <a:rPr sz="1100">
                <a:latin typeface="Avenir"/>
                <a:hlinkClick r:id="rId5"/>
              </a:rPr>
              <a:t>Link to requirements</a:t>
            </a:r>
          </a:p>
        </p:txBody>
      </p:sp>
      <p:pic>
        <p:nvPicPr>
          <p:cNvPr id="8" name="Picture 7" descr="image.png"/>
          <p:cNvPicPr>
            <a:picLocks noChangeAspect="1"/>
          </p:cNvPicPr>
          <p:nvPr/>
        </p:nvPicPr>
        <p:blipFill>
          <a:blip r:embed="rId2"/>
          <a:stretch>
            <a:fillRect/>
          </a:stretch>
        </p:blipFill>
        <p:spPr>
          <a:xfrm>
            <a:off x="4641850" y="1053786"/>
            <a:ext cx="3873500" cy="2840566"/>
          </a:xfrm>
          <a:prstGeom prst="rect">
            <a:avLst/>
          </a:prstGeom>
        </p:spPr>
      </p:pic>
    </p:spTree>
  </p:cSld>
  <p:clrMapOvr>
    <a:masterClrMapping/>
  </p:clrMapOvr>
</p:sld>
</file>

<file path=ppt/slides/slide7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Multi-Document Envelopes</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With the current eSignature workflow, a user can send only one document per signature request. If a user has to send multiple documents, they have to send as many signature requests or merge the documents using PDF editing capabilities, which is inefficient.</a:t>
            </a:r>
          </a:p>
          <a:p>
            <a:pPr>
              <a:spcAft>
                <a:spcPts val="600"/>
              </a:spcAft>
            </a:pPr>
            <a:r>
              <a:rPr sz="1100" b="1" u="none">
                <a:latin typeface="Avenir"/>
              </a:rPr>
              <a:t>User Story</a:t>
            </a:r>
          </a:p>
          <a:p>
            <a:pPr>
              <a:spcAft>
                <a:spcPts val="600"/>
              </a:spcAft>
            </a:pPr>
            <a:r>
              <a:rPr sz="1100" b="0" u="none">
                <a:latin typeface="Avenir"/>
              </a:rPr>
              <a:t>As a signature requestor, I want to send multiple documents for signature in a single request so that I can get all of the signatures at once.</a:t>
            </a:r>
          </a:p>
          <a:p>
            <a:pPr>
              <a:spcAft>
                <a:spcPts val="600"/>
              </a:spcAft>
            </a:pPr>
            <a:r>
              <a:rPr sz="1100" b="1" u="none">
                <a:latin typeface="Avenir"/>
              </a:rPr>
              <a:t>Feature Description</a:t>
            </a:r>
          </a:p>
          <a:p>
            <a:pPr/>
            <a:r>
              <a:rPr sz="1100" b="0" u="none">
                <a:latin typeface="Avenir"/>
              </a:rPr>
              <a:t>• Add multiple documents to a signature request</a:t>
            </a:r>
          </a:p>
          <a:p>
            <a:pPr/>
            <a:r>
              <a:rPr sz="1100" b="0" u="none">
                <a:latin typeface="Avenir"/>
              </a:rPr>
              <a:t>• Recipients see a consolidated set of the documents and sign them</a:t>
            </a:r>
          </a:p>
          <a:p>
            <a:pPr/>
            <a:r>
              <a:rPr sz="1100" b="0" u="none">
                <a:latin typeface="Avenir"/>
              </a:rPr>
              <a:t>• A single signed PDF is generated at the end of the process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CFS-65375</a:t>
            </a:r>
          </a:p>
        </p:txBody>
      </p:sp>
      <p:sp>
        <p:nvSpPr>
          <p:cNvPr id="7" name="Text Placeholder 6"/>
          <p:cNvSpPr>
            <a:spLocks noGrp="1"/>
          </p:cNvSpPr>
          <p:nvPr>
            <p:ph type="body" idx="13" sz="quarter"/>
          </p:nvPr>
        </p:nvSpPr>
        <p:spPr/>
        <p:txBody>
          <a:bodyPr/>
          <a:lstStyle/>
          <a:p>
            <a:r>
              <a:rPr sz="1100">
                <a:latin typeface="Avenir"/>
                <a:hlinkClick r:id="rId5"/>
              </a:rPr>
              <a:t>Link to requirements</a:t>
            </a:r>
          </a:p>
        </p:txBody>
      </p:sp>
      <p:pic>
        <p:nvPicPr>
          <p:cNvPr id="8" name="Picture 7" descr="image.png"/>
          <p:cNvPicPr>
            <a:picLocks noChangeAspect="1"/>
          </p:cNvPicPr>
          <p:nvPr/>
        </p:nvPicPr>
        <p:blipFill>
          <a:blip r:embed="rId2"/>
          <a:stretch>
            <a:fillRect/>
          </a:stretch>
        </p:blipFill>
        <p:spPr>
          <a:xfrm>
            <a:off x="4641850" y="1072615"/>
            <a:ext cx="3873500" cy="2802907"/>
          </a:xfrm>
          <a:prstGeom prst="rect">
            <a:avLst/>
          </a:prstGeom>
        </p:spPr>
      </p:pic>
    </p:spTree>
  </p:cSld>
  <p:clrMapOvr>
    <a:masterClrMapping/>
  </p:clrMapOvr>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GA for Cloud Migration</a:t>
            </a:r>
          </a:p>
        </p:txBody>
      </p:sp>
      <p:sp>
        <p:nvSpPr>
          <p:cNvPr id="3" name="Content Placeholder 2"/>
          <p:cNvSpPr>
            <a:spLocks noGrp="1"/>
          </p:cNvSpPr>
          <p:nvPr>
            <p:ph idx="1" sz="half"/>
          </p:nvPr>
        </p:nvSpPr>
        <p:spPr/>
        <p:txBody>
          <a:bodyPr/>
          <a:lstStyle/>
          <a:p>
            <a:r>
              <a:rPr sz="1100" b="0" u="none">
                <a:latin typeface="Avenir"/>
              </a:rPr>
              <a:t>The description is empty.</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8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Bulk send eSignature requests</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Users who need to send a document for signature to a large number of people have to create separate signature requests for each recipient. This is inefficient and causes people to use other services for bulk requests.</a:t>
            </a:r>
          </a:p>
          <a:p>
            <a:pPr>
              <a:spcAft>
                <a:spcPts val="600"/>
              </a:spcAft>
            </a:pPr>
            <a:r>
              <a:rPr sz="1100" b="1" u="none">
                <a:latin typeface="Avenir"/>
              </a:rPr>
              <a:t>User Story</a:t>
            </a:r>
          </a:p>
          <a:p>
            <a:pPr>
              <a:spcAft>
                <a:spcPts val="600"/>
              </a:spcAft>
            </a:pPr>
            <a:r>
              <a:rPr sz="1100" b="0" u="none">
                <a:latin typeface="Avenir"/>
              </a:rPr>
              <a:t>As a sender of signature requests, I want to bulk send requests to save time.</a:t>
            </a:r>
          </a:p>
          <a:p>
            <a:pPr>
              <a:spcAft>
                <a:spcPts val="600"/>
              </a:spcAft>
            </a:pPr>
            <a:r>
              <a:rPr sz="1100" b="1" u="none">
                <a:latin typeface="Avenir"/>
              </a:rPr>
              <a:t>Feature Description</a:t>
            </a:r>
          </a:p>
          <a:p>
            <a:pPr/>
            <a:r>
              <a:rPr sz="1100" b="0" u="none">
                <a:latin typeface="Avenir"/>
              </a:rPr>
              <a:t>• Use a template to send signature requests to a large number of recipients.</a:t>
            </a:r>
          </a:p>
          <a:p>
            <a:pPr/>
            <a:r>
              <a:rPr sz="1100" b="0" u="none">
                <a:latin typeface="Avenir"/>
              </a:rPr>
              <a:t>• The user needs to upload a CSV file that will contain emails in a column that is headed by that role. Each row will be considered as a separate request. The system will read the file and start sending signature requests.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CFS-67745</a:t>
            </a:r>
          </a:p>
        </p:txBody>
      </p:sp>
      <p:sp>
        <p:nvSpPr>
          <p:cNvPr id="7" name="Text Placeholder 6"/>
          <p:cNvSpPr>
            <a:spLocks noGrp="1"/>
          </p:cNvSpPr>
          <p:nvPr>
            <p:ph type="body" idx="13" sz="quarter"/>
          </p:nvPr>
        </p:nvSpPr>
        <p:spPr/>
        <p:txBody>
          <a:bodyPr/>
          <a:lstStyle/>
          <a:p>
            <a:r>
              <a:rPr sz="1100">
                <a:latin typeface="Avenir"/>
                <a:hlinkClick r:id="rId4"/>
              </a:rPr>
              <a:t>Link to requirements</a:t>
            </a:r>
          </a:p>
        </p:txBody>
      </p:sp>
    </p:spTree>
  </p:cSld>
  <p:clrMapOvr>
    <a:masterClrMapping/>
  </p:clrMapOvr>
</p:sld>
</file>

<file path=ppt/slides/slide8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[Customer Ask] Inherit folder options to sub-folders (IPG, T&amp;P + 7)</a:t>
            </a:r>
          </a:p>
        </p:txBody>
      </p:sp>
      <p:sp>
        <p:nvSpPr>
          <p:cNvPr id="3" name="Content Placeholder 2"/>
          <p:cNvSpPr>
            <a:spLocks noGrp="1"/>
          </p:cNvSpPr>
          <p:nvPr>
            <p:ph idx="1" sz="half"/>
          </p:nvPr>
        </p:nvSpPr>
        <p:spPr/>
        <p:txBody>
          <a:bodyPr/>
          <a:lstStyle/>
          <a:p>
            <a:pPr>
              <a:spcAft>
                <a:spcPts val="600"/>
              </a:spcAft>
            </a:pPr>
            <a:r>
              <a:rPr sz="1100" b="1" u="none">
                <a:latin typeface="Avenir"/>
              </a:rPr>
              <a:t>Problem</a:t>
            </a:r>
          </a:p>
          <a:p>
            <a:pPr>
              <a:spcAft>
                <a:spcPts val="600"/>
              </a:spcAft>
            </a:pPr>
            <a:r>
              <a:rPr sz="1100" b="0" u="none">
                <a:latin typeface="Avenir"/>
              </a:rPr>
              <a:t>Today, when the folder options are changed, they do not get inherited consistently to the sub-folder tree.</a:t>
            </a:r>
          </a:p>
          <a:p>
            <a:pPr/>
            <a:r>
              <a:rPr sz="1100" b="0" u="none">
                <a:latin typeface="Avenir"/>
              </a:rPr>
              <a:t>• The setting that controls folder update notification gets inherited to sub-folders until it finds the folder with a manually updated option.</a:t>
            </a:r>
          </a:p>
          <a:p>
            <a:pPr/>
            <a:r>
              <a:rPr sz="1100" b="0" u="none">
                <a:latin typeface="Avenir"/>
              </a:rPr>
              <a:t>• The setting that controls the sharing gets inherited to sub-folders until it finds the folder with a manually updated option.</a:t>
            </a:r>
          </a:p>
          <a:p>
            <a:pPr/>
            <a:r>
              <a:rPr sz="1100" b="0" u="none">
                <a:latin typeface="Avenir"/>
              </a:rPr>
              <a:t>• The setting that controls who can delete/move the folder does not get inherited at all.</a:t>
            </a:r>
          </a:p>
          <a:p>
            <a:pPr/>
            <a:r>
              <a:rPr sz="1100" b="0" u="none">
                <a:latin typeface="Avenir"/>
              </a:rPr>
              <a:t>• Copy/move folder retains the folder options as per the source location.</a:t>
            </a:r>
          </a:p>
          <a:p>
            <a:pPr>
              <a:spcAft>
                <a:spcPts val="600"/>
              </a:spcAft>
            </a:pPr>
            <a:r>
              <a:rPr sz="1100" b="1" u="none">
                <a:latin typeface="Avenir"/>
              </a:rPr>
              <a:t>User Story:</a:t>
            </a:r>
          </a:p>
          <a:p>
            <a:pPr>
              <a:spcAft>
                <a:spcPts val="600"/>
              </a:spcAft>
            </a:pPr>
            <a:r>
              <a:rPr sz="1100" b="0" u="none">
                <a:latin typeface="Avenir"/>
              </a:rPr>
              <a:t>As an authorised user, I want to have folder options propagated throughout the folder tree so that I can have the same options selected on all the sub-folder trees.</a:t>
            </a:r>
          </a:p>
          <a:p>
            <a:pPr>
              <a:spcAft>
                <a:spcPts val="600"/>
              </a:spcAft>
            </a:pPr>
            <a:r>
              <a:rPr sz="1100" b="1" u="none">
                <a:latin typeface="Avenir"/>
              </a:rPr>
              <a:t>Description:</a:t>
            </a:r>
          </a:p>
          <a:p>
            <a:pPr>
              <a:spcAft>
                <a:spcPts val="600"/>
              </a:spcAft>
            </a:pPr>
            <a:r>
              <a:rPr sz="1100" b="0" u="none">
                <a:latin typeface="Avenir"/>
              </a:rPr>
              <a:t>We need to do the following</a:t>
            </a:r>
          </a:p>
          <a:p>
            <a:pPr/>
            <a:r>
              <a:rPr sz="1100" b="0" u="none">
                <a:latin typeface="Avenir"/>
              </a:rPr>
              <a:t>• We need to have inheritance applicable for the setting that controls who can delete/move the folder.</a:t>
            </a:r>
          </a:p>
          <a:p>
            <a:pPr/>
            <a:r>
              <a:rPr sz="1100" b="0" u="none">
                <a:latin typeface="Avenir"/>
              </a:rPr>
              <a:t>• When the user makes any change to the folder options - sharing control and/or move/delete control and/or folder update notification control - the system should evaluate if there are any manual overrides within the folder tree and if any provide the user with an option to choose whether to disregard manually overridden values.</a:t>
            </a:r>
          </a:p>
          <a:p>
            <a:pPr lvl="1"/>
            <a:r>
              <a:rPr sz="1100" b="0" u="none">
                <a:latin typeface="Avenir"/>
              </a:rPr>
              <a:t>• If the user selects to disregard the manually overridden values, then the change will be propagated throughout the folder tree, ignoring any overrides.</a:t>
            </a:r>
          </a:p>
          <a:p>
            <a:pPr lvl="1"/>
            <a:r>
              <a:rPr sz="1100" b="0" u="none">
                <a:latin typeface="Avenir"/>
              </a:rPr>
              <a:t>• If the user selects not to disregard the manually overridden values, then the change will be propagated only until the 1st manual override is found. It is the same as what we have for sharing setting updates today.</a:t>
            </a:r>
          </a:p>
          <a:p>
            <a:pPr/>
            <a:r>
              <a:rPr sz="1100" b="0" u="none">
                <a:latin typeface="Avenir"/>
              </a:rPr>
              <a:t>• When the user copies/moves a folder, the folder options should get inherited from destination folder where the folder is copied/moved.</a:t>
            </a:r>
          </a:p>
          <a:p>
            <a:pPr lvl="1"/>
            <a:r>
              <a:rPr sz="1100" b="0" u="none">
                <a:latin typeface="Avenir"/>
              </a:rPr>
              <a:t>• We can provide an option for the user to decide if they want to apply folder options as per destination folder (default) or source folder.</a:t>
            </a:r>
          </a:p>
          <a:p>
            <a:pPr lvl="2"/>
            <a:r>
              <a:rPr sz="1100" b="0" u="none">
                <a:latin typeface="Avenir"/>
              </a:rPr>
              <a:t>• If the user choose the default option to apply folder options as per destination folder, the folder options will get inherited fron the destination folder where the folder is being copied/moved.</a:t>
            </a:r>
          </a:p>
          <a:p>
            <a:pPr lvl="1"/>
            <a:r>
              <a:rPr sz="1100" b="0" u="none">
                <a:latin typeface="Avenir"/>
              </a:rPr>
              <a:t>• if the user chooses to apply folder options as per the source folder, the folder options will get copied over as it happens today.</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CFS-64734</a:t>
            </a:r>
          </a:p>
        </p:txBody>
      </p:sp>
      <p:sp>
        <p:nvSpPr>
          <p:cNvPr id="7" name="Text Placeholder 6"/>
          <p:cNvSpPr>
            <a:spLocks noGrp="1"/>
          </p:cNvSpPr>
          <p:nvPr>
            <p:ph type="body" idx="13" sz="quarter"/>
          </p:nvPr>
        </p:nvSpPr>
        <p:spPr/>
        <p:txBody>
          <a:bodyPr/>
          <a:lstStyle/>
          <a:p>
            <a:r>
              <a:rPr sz="1100">
                <a:latin typeface="Avenir"/>
                <a:hlinkClick r:id="rId4"/>
              </a:rPr>
              <a:t>Link to requirements</a:t>
            </a:r>
          </a:p>
        </p:txBody>
      </p:sp>
    </p:spTree>
  </p:cSld>
  <p:clrMapOvr>
    <a:masterClrMapping/>
  </p:clrMapOvr>
</p:sld>
</file>

<file path=ppt/slides/slide8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[Customer Ask] Group improvements (S&amp;L, Norr)</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Group management that we propose is not granular enough. Either power users are not allowed to manage groups at all, or they both can manage and create groups. Customers are asking to create an in-between role that allows for group management but does not allow group creation</a:t>
            </a:r>
          </a:p>
          <a:p>
            <a:pPr>
              <a:spcAft>
                <a:spcPts val="600"/>
              </a:spcAft>
            </a:pPr>
            <a:r>
              <a:rPr sz="1100" b="1" u="none">
                <a:latin typeface="Avenir"/>
              </a:rPr>
              <a:t>User Story</a:t>
            </a:r>
          </a:p>
          <a:p>
            <a:pPr>
              <a:spcAft>
                <a:spcPts val="600"/>
              </a:spcAft>
            </a:pPr>
            <a:r>
              <a:rPr sz="1100" b="0" u="none">
                <a:latin typeface="Avenir"/>
              </a:rPr>
              <a:t>As an admin, I want to give users a possibility to manage groups but prevent them from creating groups on their own.</a:t>
            </a:r>
          </a:p>
          <a:p>
            <a:pPr>
              <a:spcAft>
                <a:spcPts val="600"/>
              </a:spcAft>
            </a:pPr>
            <a:r>
              <a:rPr sz="1100" b="1" u="none">
                <a:latin typeface="Avenir"/>
              </a:rPr>
              <a:t>Feature Description</a:t>
            </a:r>
          </a:p>
          <a:p>
            <a:pPr/>
            <a:r>
              <a:rPr sz="1100" b="0" u="none">
                <a:latin typeface="Avenir"/>
              </a:rPr>
              <a:t>• Create a role  PUs Group Ownership, without allowing them to create groups on their own</a:t>
            </a:r>
          </a:p>
          <a:p>
            <a:pPr/>
            <a:r>
              <a:rPr sz="1100" b="0" u="none">
                <a:latin typeface="Avenir"/>
              </a:rPr>
              <a:t>• Possibility to add a group description</a:t>
            </a:r>
          </a:p>
          <a:p>
            <a:pPr/>
            <a:r>
              <a:rPr sz="1100" b="0" u="none">
                <a:latin typeface="Avenir"/>
              </a:rPr>
              <a:t>• Enhanced group exporting and importing - indicating group owners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CFS-67268</a:t>
            </a:r>
          </a:p>
        </p:txBody>
      </p:sp>
      <p:sp>
        <p:nvSpPr>
          <p:cNvPr id="7" name="Text Placeholder 6"/>
          <p:cNvSpPr>
            <a:spLocks noGrp="1"/>
          </p:cNvSpPr>
          <p:nvPr>
            <p:ph type="body" idx="13" sz="quarter"/>
          </p:nvPr>
        </p:nvSpPr>
        <p:spPr/>
        <p:txBody>
          <a:bodyPr/>
          <a:lstStyle/>
          <a:p>
            <a:r>
              <a:rPr sz="1100">
                <a:latin typeface="Avenir"/>
                <a:hlinkClick r:id="rId4"/>
              </a:rPr>
              <a:t>Link to requirements</a:t>
            </a:r>
          </a:p>
        </p:txBody>
      </p:sp>
    </p:spTree>
  </p:cSld>
  <p:clrMapOvr>
    <a:masterClrMapping/>
  </p:clrMapOvr>
</p:sld>
</file>

<file path=ppt/slides/slide8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Skip signed PDFs from persistent document labeling</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An Egnyte Document Label when stamped as a persistent label on a signed PDF invalidates signatures on the signed PDF. This results in poor user experience and loss of user productivity as a user is required to constantly restore a previous version of the PDF before applying a signature.</a:t>
            </a:r>
          </a:p>
          <a:p>
            <a:pPr>
              <a:spcAft>
                <a:spcPts val="600"/>
              </a:spcAft>
            </a:pPr>
            <a:r>
              <a:rPr sz="1100" b="1" u="none">
                <a:latin typeface="Avenir"/>
              </a:rPr>
              <a:t>User Story</a:t>
            </a:r>
          </a:p>
          <a:p>
            <a:pPr>
              <a:spcAft>
                <a:spcPts val="600"/>
              </a:spcAft>
            </a:pPr>
            <a:r>
              <a:rPr sz="1100" b="0" u="none">
                <a:latin typeface="Avenir"/>
              </a:rPr>
              <a:t>As a business user I require signed PDFs to not be signature invalidated so that the integrity of the signed PDF is maintained.</a:t>
            </a:r>
          </a:p>
          <a:p>
            <a:pPr>
              <a:spcAft>
                <a:spcPts val="600"/>
              </a:spcAft>
            </a:pPr>
            <a:r>
              <a:rPr sz="1100" b="1" u="none">
                <a:latin typeface="Avenir"/>
              </a:rPr>
              <a:t>Feature Description</a:t>
            </a:r>
          </a:p>
          <a:p>
            <a:pPr/>
            <a:r>
              <a:rPr sz="1100" b="0" u="none">
                <a:latin typeface="Avenir"/>
              </a:rPr>
              <a:t>• The Egnyte Document Label stamping process shall be enhanced to skip signed PDFs from further labeling actions</a:t>
            </a:r>
          </a:p>
          <a:p>
            <a:pPr/>
            <a:r>
              <a:rPr sz="1100" b="0" u="none">
                <a:latin typeface="Avenir"/>
              </a:rPr>
              <a:t>• This enhancement shall consider PDFs signed through various signing mechanisms - for example, Adobe Digital ID, Digital Signature, etc.</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DEL-43523</a:t>
            </a:r>
          </a:p>
        </p:txBody>
      </p:sp>
      <p:sp>
        <p:nvSpPr>
          <p:cNvPr id="7" name="Text Placeholder 6"/>
          <p:cNvSpPr>
            <a:spLocks noGrp="1"/>
          </p:cNvSpPr>
          <p:nvPr>
            <p:ph type="body" idx="13" sz="quarter"/>
          </p:nvPr>
        </p:nvSpPr>
        <p:spPr/>
        <p:txBody>
          <a:bodyPr/>
          <a:lstStyle/>
          <a:p>
            <a:r>
              <a:rPr sz="1100">
                <a:latin typeface="Avenir"/>
                <a:hlinkClick r:id="rId4"/>
              </a:rPr>
              <a:t>Link to requirements</a:t>
            </a:r>
          </a:p>
        </p:txBody>
      </p:sp>
      <p:pic>
        <p:nvPicPr>
          <p:cNvPr id="8" name="Picture 7" descr="image.png"/>
          <p:cNvPicPr>
            <a:picLocks noChangeAspect="1"/>
          </p:cNvPicPr>
          <p:nvPr/>
        </p:nvPicPr>
        <p:blipFill>
          <a:blip r:embed="rId2"/>
          <a:stretch>
            <a:fillRect/>
          </a:stretch>
        </p:blipFill>
        <p:spPr>
          <a:xfrm>
            <a:off x="4641850" y="1554113"/>
            <a:ext cx="3873500" cy="1839912"/>
          </a:xfrm>
          <a:prstGeom prst="rect">
            <a:avLst/>
          </a:prstGeom>
        </p:spPr>
      </p:pic>
    </p:spTree>
  </p:cSld>
  <p:clrMapOvr>
    <a:masterClrMapping/>
  </p:clrMapOvr>
</p:sld>
</file>

<file path=ppt/slides/slide8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Backup to S3 and Wasabi</a:t>
            </a:r>
          </a:p>
        </p:txBody>
      </p:sp>
      <p:sp>
        <p:nvSpPr>
          <p:cNvPr id="3" name="Content Placeholder 2"/>
          <p:cNvSpPr>
            <a:spLocks noGrp="1"/>
          </p:cNvSpPr>
          <p:nvPr>
            <p:ph idx="1" sz="half"/>
          </p:nvPr>
        </p:nvSpPr>
        <p:spPr/>
        <p:txBody>
          <a:bodyPr/>
          <a:lstStyle/>
          <a:p>
            <a:pPr>
              <a:spcAft>
                <a:spcPts val="600"/>
              </a:spcAft>
            </a:pPr>
            <a:r>
              <a:rPr sz="1100" b="1" u="none">
                <a:latin typeface="Avenir"/>
              </a:rPr>
              <a:t>What is the problem?</a:t>
            </a:r>
          </a:p>
          <a:p>
            <a:pPr>
              <a:spcAft>
                <a:spcPts val="600"/>
              </a:spcAft>
            </a:pPr>
            <a:r>
              <a:rPr sz="1100" b="0" u="none">
                <a:latin typeface="Avenir"/>
              </a:rPr>
              <a:t>MSP and channel partners want to create a 2nd copy of Egnyte data on S3 or Wasabi storage. This is in order to meet their compliance needs.</a:t>
            </a:r>
          </a:p>
          <a:p>
            <a:pPr>
              <a:spcAft>
                <a:spcPts val="600"/>
              </a:spcAft>
            </a:pPr>
            <a:r>
              <a:rPr sz="1100" b="1" u="none">
                <a:latin typeface="Avenir"/>
              </a:rPr>
              <a:t>How do we solve it?</a:t>
            </a:r>
          </a:p>
          <a:p>
            <a:pPr>
              <a:spcAft>
                <a:spcPts val="600"/>
              </a:spcAft>
            </a:pPr>
            <a:r>
              <a:rPr sz="1100" b="0" u="none">
                <a:latin typeface="Avenir"/>
              </a:rPr>
              <a:t>Make External Replication available to MSP's and partners. Have a simplified UI workflow to enable replication</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DEL-45080</a:t>
            </a:r>
          </a:p>
        </p:txBody>
      </p:sp>
      <p:sp>
        <p:nvSpPr>
          <p:cNvPr id="7" name="Text Placeholder 6"/>
          <p:cNvSpPr>
            <a:spLocks noGrp="1"/>
          </p:cNvSpPr>
          <p:nvPr>
            <p:ph type="body" idx="13" sz="quarter"/>
          </p:nvPr>
        </p:nvSpPr>
        <p:spPr/>
        <p:txBody>
          <a:bodyPr/>
          <a:lstStyle/>
          <a:p>
            <a:r>
              <a:rPr sz="1100">
                <a:latin typeface="Avenir"/>
                <a:hlinkClick r:id="rId4"/>
              </a:rPr>
              <a:t>Link to requirements</a:t>
            </a:r>
          </a:p>
        </p:txBody>
      </p:sp>
    </p:spTree>
  </p:cSld>
  <p:clrMapOvr>
    <a:masterClrMapping/>
  </p:clrMapOvr>
</p:sld>
</file>

<file path=ppt/slides/slide8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Purview labeling - Decouple labels permissions from classify and govern permissions</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Currently on a Microsoft content source, permissions for labels are tightly coupled with permissions for classify and govern. This presents a problem for customers who require labeling only but have to authorize permissions into their Microsoft environment for classify and govern as well.</a:t>
            </a:r>
          </a:p>
          <a:p>
            <a:pPr>
              <a:spcAft>
                <a:spcPts val="600"/>
              </a:spcAft>
            </a:pPr>
            <a:r>
              <a:rPr sz="1100" b="1" u="none">
                <a:latin typeface="Avenir"/>
              </a:rPr>
              <a:t>User Story</a:t>
            </a:r>
          </a:p>
          <a:p>
            <a:pPr>
              <a:spcAft>
                <a:spcPts val="600"/>
              </a:spcAft>
            </a:pPr>
            <a:r>
              <a:rPr sz="1100" b="0" u="none">
                <a:latin typeface="Avenir"/>
              </a:rPr>
              <a:t>As a business user I require decoupled permissions scope for labels and classify and govern so that I authorize only the level of permissions required into my Microsoft environment.</a:t>
            </a:r>
          </a:p>
          <a:p>
            <a:pPr>
              <a:spcAft>
                <a:spcPts val="600"/>
              </a:spcAft>
            </a:pPr>
            <a:r>
              <a:rPr sz="1100" b="1" u="none">
                <a:latin typeface="Avenir"/>
              </a:rPr>
              <a:t>Feature Description</a:t>
            </a:r>
          </a:p>
          <a:p>
            <a:pPr/>
            <a:r>
              <a:rPr sz="1100" b="0" u="none">
                <a:latin typeface="Avenir"/>
              </a:rPr>
              <a:t>• Create a new app scope for Purview label permissions only</a:t>
            </a:r>
          </a:p>
          <a:p>
            <a:pPr/>
            <a:r>
              <a:rPr sz="1100" b="0" u="none">
                <a:latin typeface="Avenir"/>
              </a:rPr>
              <a:t>• Remove Purview label permissions from the current classify and govern app scope</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DEL-43506</a:t>
            </a:r>
          </a:p>
        </p:txBody>
      </p:sp>
      <p:sp>
        <p:nvSpPr>
          <p:cNvPr id="7" name="Text Placeholder 6"/>
          <p:cNvSpPr>
            <a:spLocks noGrp="1"/>
          </p:cNvSpPr>
          <p:nvPr>
            <p:ph type="body" idx="13" sz="quarter"/>
          </p:nvPr>
        </p:nvSpPr>
        <p:spPr/>
        <p:txBody>
          <a:bodyPr/>
          <a:lstStyle/>
          <a:p>
            <a:r>
              <a:rPr sz="1100">
                <a:latin typeface="Avenir"/>
                <a:hlinkClick r:id="rId4"/>
              </a:rPr>
              <a:t>Link to requirements</a:t>
            </a:r>
          </a:p>
        </p:txBody>
      </p:sp>
      <p:pic>
        <p:nvPicPr>
          <p:cNvPr id="8" name="Picture 7" descr="image.png"/>
          <p:cNvPicPr>
            <a:picLocks noChangeAspect="1"/>
          </p:cNvPicPr>
          <p:nvPr/>
        </p:nvPicPr>
        <p:blipFill>
          <a:blip r:embed="rId2"/>
          <a:stretch>
            <a:fillRect/>
          </a:stretch>
        </p:blipFill>
        <p:spPr>
          <a:xfrm>
            <a:off x="4641850" y="1384647"/>
            <a:ext cx="3873500" cy="2178843"/>
          </a:xfrm>
          <a:prstGeom prst="rect">
            <a:avLst/>
          </a:prstGeom>
        </p:spPr>
      </p:pic>
    </p:spTree>
  </p:cSld>
  <p:clrMapOvr>
    <a:masterClrMapping/>
  </p:clrMapOvr>
</p:sld>
</file>

<file path=ppt/slides/slide8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Shore the Core</a:t>
            </a:r>
          </a:p>
        </p:txBody>
      </p:sp>
    </p:spTree>
  </p:cSld>
  <p:clrMapOvr>
    <a:masterClrMapping/>
  </p:clrMapOvr>
</p:sld>
</file>

<file path=ppt/slides/slide8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Unusual Access - Reduce false positives associated with Windows system activity</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Currently, Microsoft doesn't provide enough information to determine whether a user or system action is causing the anomalous file access/download activity for Windows Explorer. This causes a lot of false-positive detections as well as many ESCs.</a:t>
            </a:r>
          </a:p>
          <a:p>
            <a:pPr>
              <a:spcAft>
                <a:spcPts val="600"/>
              </a:spcAft>
            </a:pPr>
            <a:r>
              <a:rPr sz="1100" b="1" u="none">
                <a:latin typeface="Avenir"/>
              </a:rPr>
              <a:t>Feature Description</a:t>
            </a:r>
          </a:p>
          <a:p>
            <a:pPr>
              <a:spcAft>
                <a:spcPts val="600"/>
              </a:spcAft>
            </a:pPr>
            <a:r>
              <a:rPr sz="1100" b="0" u="none">
                <a:latin typeface="Avenir"/>
              </a:rPr>
              <a:t>Improve our ability to distinguish between user and system access/download events for Desktop App.</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DEL-31632</a:t>
            </a:r>
          </a:p>
        </p:txBody>
      </p:sp>
      <p:sp>
        <p:nvSpPr>
          <p:cNvPr id="7" name="Text Placeholder 6"/>
          <p:cNvSpPr>
            <a:spLocks noGrp="1"/>
          </p:cNvSpPr>
          <p:nvPr>
            <p:ph type="body" idx="13" sz="quarter"/>
          </p:nvPr>
        </p:nvSpPr>
        <p:spPr/>
        <p:txBody>
          <a:bodyPr/>
          <a:lstStyle/>
          <a:p>
            <a:r>
              <a:rPr sz="1100">
                <a:latin typeface="Avenir"/>
                <a:hlinkClick r:id="rId4"/>
              </a:rPr>
              <a:t>Link to requirements</a:t>
            </a:r>
          </a:p>
        </p:txBody>
      </p:sp>
    </p:spTree>
  </p:cSld>
  <p:clrMapOvr>
    <a:masterClrMapping/>
  </p:clrMapOvr>
</p:sld>
</file>

<file path=ppt/slides/slide8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Issues - New Issue Categories</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Security teams are inundated with alerts - not just within Egnyte but across their security tool stack. They have limited time and people to review all alerts which can lead to true risk to the organization to be missed (alert fatigue).</a:t>
            </a:r>
          </a:p>
          <a:p>
            <a:pPr>
              <a:spcAft>
                <a:spcPts val="600"/>
              </a:spcAft>
            </a:pPr>
            <a:r>
              <a:rPr sz="1100" b="1" u="none">
                <a:latin typeface="Avenir"/>
              </a:rPr>
              <a:t>User Story</a:t>
            </a:r>
          </a:p>
          <a:p>
            <a:pPr>
              <a:spcAft>
                <a:spcPts val="600"/>
              </a:spcAft>
            </a:pPr>
            <a:r>
              <a:rPr sz="1100" b="0" u="none">
                <a:latin typeface="Avenir"/>
              </a:rPr>
              <a:t>As a security or IT administrator reviewing Issues, I need help determining where to focus and what is a priority.</a:t>
            </a:r>
          </a:p>
          <a:p>
            <a:pPr>
              <a:spcAft>
                <a:spcPts val="600"/>
              </a:spcAft>
            </a:pPr>
            <a:r>
              <a:rPr sz="1100" b="1" u="none">
                <a:latin typeface="Avenir"/>
              </a:rPr>
              <a:t>Feature Description</a:t>
            </a:r>
          </a:p>
          <a:p>
            <a:pPr>
              <a:spcAft>
                <a:spcPts val="600"/>
              </a:spcAft>
            </a:pPr>
            <a:r>
              <a:rPr sz="1100" b="0" u="none">
                <a:latin typeface="Avenir"/>
              </a:rPr>
              <a:t>Categorize existing Issue types into three categories: Exposure, Threat, and Access Hygiene. The focus will be to direct administrators towards tackling Exposure and Threat Issues first as they represent risk to the organization.</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DEL-42493</a:t>
            </a:r>
          </a:p>
        </p:txBody>
      </p:sp>
      <p:sp>
        <p:nvSpPr>
          <p:cNvPr id="7" name="Text Placeholder 6"/>
          <p:cNvSpPr>
            <a:spLocks noGrp="1"/>
          </p:cNvSpPr>
          <p:nvPr>
            <p:ph type="body" idx="13" sz="quarter"/>
          </p:nvPr>
        </p:nvSpPr>
        <p:spPr/>
        <p:txBody>
          <a:bodyPr/>
          <a:lstStyle/>
          <a:p>
            <a:r>
              <a:rPr sz="1100">
                <a:latin typeface="Avenir"/>
                <a:hlinkClick r:id="rId5"/>
              </a:rPr>
              <a:t>Link to requirements</a:t>
            </a:r>
          </a:p>
        </p:txBody>
      </p:sp>
      <p:pic>
        <p:nvPicPr>
          <p:cNvPr id="8" name="Picture 7" descr="image.png"/>
          <p:cNvPicPr>
            <a:picLocks noChangeAspect="1"/>
          </p:cNvPicPr>
          <p:nvPr/>
        </p:nvPicPr>
        <p:blipFill>
          <a:blip r:embed="rId2"/>
          <a:stretch>
            <a:fillRect/>
          </a:stretch>
        </p:blipFill>
        <p:spPr>
          <a:xfrm>
            <a:off x="4641850" y="1073016"/>
            <a:ext cx="3873500" cy="2802106"/>
          </a:xfrm>
          <a:prstGeom prst="rect">
            <a:avLst/>
          </a:prstGeom>
        </p:spPr>
      </p:pic>
    </p:spTree>
  </p:cSld>
  <p:clrMapOvr>
    <a:masterClrMapping/>
  </p:clrMapOvr>
</p:sld>
</file>

<file path=ppt/slides/slide8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S&amp;G Folder Insights in CFS - Phase 2</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r>
              <a:rPr sz="1100" b="0" u="none">
                <a:latin typeface="Avenir"/>
              </a:rPr>
              <a:t>After providing visibility into the basic Content Lifecycle analytics we want to expand what S&amp;G information we show users in CFS</a:t>
            </a:r>
          </a:p>
          <a:p>
            <a:pPr>
              <a:spcAft>
                <a:spcPts val="600"/>
              </a:spcAft>
            </a:pPr>
            <a:r>
              <a:rPr sz="1100" b="1" u="none">
                <a:latin typeface="Avenir"/>
              </a:rPr>
              <a:t>User Story</a:t>
            </a:r>
          </a:p>
          <a:p>
            <a:pPr>
              <a:spcAft>
                <a:spcPts val="600"/>
              </a:spcAft>
            </a:pPr>
            <a:r>
              <a:rPr sz="1100" b="0" u="none">
                <a:latin typeface="Avenir"/>
              </a:rPr>
              <a:t>As a user, I want to be able to access information about my files without needing to navigate to Secure &amp; Govern</a:t>
            </a:r>
          </a:p>
          <a:p>
            <a:pPr>
              <a:spcAft>
                <a:spcPts val="600"/>
              </a:spcAft>
            </a:pPr>
            <a:r>
              <a:rPr sz="1100" b="1" u="none">
                <a:latin typeface="Avenir"/>
              </a:rPr>
              <a:t>Feature Description:</a:t>
            </a:r>
          </a:p>
          <a:p>
            <a:pPr/>
            <a:r>
              <a:rPr sz="1100" b="0" u="none">
                <a:latin typeface="Avenir"/>
              </a:rPr>
              <a:t>• Create S&amp;G Insight badge component placed in a Status column of the files list on the folder level</a:t>
            </a:r>
          </a:p>
          <a:p>
            <a:pPr/>
            <a:r>
              <a:rPr sz="1100" b="0" u="none">
                <a:latin typeface="Avenir"/>
              </a:rPr>
              <a:t>• Badge should show the number of S&amp;G Insights for given folder</a:t>
            </a:r>
          </a:p>
          <a:p>
            <a:pPr lvl="1"/>
            <a:r>
              <a:rPr sz="1100" b="0" u="none">
                <a:latin typeface="Avenir"/>
              </a:rPr>
              <a:t>• Number of open issues</a:t>
            </a:r>
          </a:p>
          <a:p>
            <a:pPr lvl="1"/>
            <a:r>
              <a:rPr sz="1100" b="0" u="none">
                <a:latin typeface="Avenir"/>
              </a:rPr>
              <a:t>• number of Sensitive Content</a:t>
            </a:r>
          </a:p>
          <a:p>
            <a:pPr lvl="1"/>
            <a:r>
              <a:rPr sz="1100" b="0" u="none">
                <a:latin typeface="Avenir"/>
              </a:rPr>
              <a:t>• Percent of files older than 5 years</a:t>
            </a:r>
          </a:p>
          <a:p>
            <a:pPr lvl="1"/>
            <a:r>
              <a:rPr sz="1100" b="0" u="none">
                <a:latin typeface="Avenir"/>
              </a:rPr>
              <a:t>• Each S&amp;G Insight needs to have a threshold, and only after exceeding this threshold Insight should be shown</a:t>
            </a:r>
          </a:p>
          <a:p>
            <a:pPr>
              <a:spcAft>
                <a:spcPts val="600"/>
              </a:spcAft>
            </a:pPr>
            <a:r>
              <a:rPr sz="1100" b="1" u="none">
                <a:latin typeface="Avenir"/>
              </a:rPr>
              <a:t>Public Summary</a:t>
            </a:r>
          </a:p>
          <a:p>
            <a:pPr>
              <a:spcAft>
                <a:spcPts val="600"/>
              </a:spcAft>
            </a:pPr>
            <a:r>
              <a:rPr sz="1100" b="0" u="none">
                <a:latin typeface="Avenir"/>
              </a:rPr>
              <a:t>The folder insights feature has proven to be a valuable feature to Egnyte customers, with over 30% of eligible domains utilizing the feature in the first 2 months after release, without any type of promotion at all. We want to further increase the value of this feature by both expanding the information it presents and also displaying notifications to users when certain data thresholds are crossed</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DEL-41981</a:t>
            </a:r>
          </a:p>
        </p:txBody>
      </p:sp>
      <p:sp>
        <p:nvSpPr>
          <p:cNvPr id="7" name="Text Placeholder 6"/>
          <p:cNvSpPr>
            <a:spLocks noGrp="1"/>
          </p:cNvSpPr>
          <p:nvPr>
            <p:ph type="body" idx="13" sz="quarter"/>
          </p:nvPr>
        </p:nvSpPr>
        <p:spPr/>
        <p:txBody>
          <a:bodyPr/>
          <a:lstStyle/>
          <a:p>
            <a:r>
              <a:rPr sz="1100">
                <a:latin typeface="Avenir"/>
                <a:hlinkClick r:id="rId5"/>
              </a:rPr>
              <a:t>Link to requirements</a:t>
            </a:r>
          </a:p>
        </p:txBody>
      </p:sp>
      <p:pic>
        <p:nvPicPr>
          <p:cNvPr id="8" name="Picture 7" descr="image.png"/>
          <p:cNvPicPr>
            <a:picLocks noChangeAspect="1"/>
          </p:cNvPicPr>
          <p:nvPr/>
        </p:nvPicPr>
        <p:blipFill>
          <a:blip r:embed="rId2"/>
          <a:stretch>
            <a:fillRect/>
          </a:stretch>
        </p:blipFill>
        <p:spPr>
          <a:xfrm>
            <a:off x="4641850" y="1599813"/>
            <a:ext cx="3873500" cy="1748512"/>
          </a:xfrm>
          <a:prstGeom prst="rect">
            <a:avLst/>
          </a:prstGeom>
        </p:spPr>
      </p:pic>
    </p:spTree>
  </p:cSld>
  <p:clrMapOvr>
    <a:masterClrMapping/>
  </p:clrMapOvr>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APIs for Initiating and Managing Cloud Migrations</a:t>
            </a:r>
          </a:p>
        </p:txBody>
      </p:sp>
      <p:sp>
        <p:nvSpPr>
          <p:cNvPr id="3" name="Content Placeholder 2"/>
          <p:cNvSpPr>
            <a:spLocks noGrp="1"/>
          </p:cNvSpPr>
          <p:nvPr>
            <p:ph idx="1" sz="half"/>
          </p:nvPr>
        </p:nvSpPr>
        <p:spPr/>
        <p:txBody>
          <a:bodyPr/>
          <a:lstStyle/>
          <a:p>
            <a:pPr>
              <a:spcAft>
                <a:spcPts val="600"/>
              </a:spcAft>
            </a:pPr>
            <a:r>
              <a:rPr sz="1100" b="0" u="none">
                <a:latin typeface="Avenir"/>
              </a:rPr>
              <a:t>Need to offer APIs to initiate and manage migrations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DEL-41756</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9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Delegate Issue to Data Owner</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Customers that heavily use Data Owners want the ability to a delegate an Issue to a Data Owner from the Issues view or automatically via Auto-Remediation rules.</a:t>
            </a:r>
          </a:p>
          <a:p>
            <a:pPr>
              <a:spcAft>
                <a:spcPts val="600"/>
              </a:spcAft>
            </a:pPr>
            <a:r>
              <a:rPr sz="1100" b="1" u="none">
                <a:latin typeface="Avenir"/>
              </a:rPr>
              <a:t>User Story</a:t>
            </a:r>
          </a:p>
          <a:p>
            <a:pPr>
              <a:spcAft>
                <a:spcPts val="600"/>
              </a:spcAft>
            </a:pPr>
            <a:r>
              <a:rPr sz="1100" b="0" u="none">
                <a:latin typeface="Avenir"/>
              </a:rPr>
              <a:t>As an S&amp;G user, I want the ability to easily assign issues to the appropriate Data Owner so that they can remediate it.</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DEL-44433</a:t>
            </a:r>
          </a:p>
        </p:txBody>
      </p:sp>
      <p:sp>
        <p:nvSpPr>
          <p:cNvPr id="7" name="Text Placeholder 6"/>
          <p:cNvSpPr>
            <a:spLocks noGrp="1"/>
          </p:cNvSpPr>
          <p:nvPr>
            <p:ph type="body" idx="13" sz="quarter"/>
          </p:nvPr>
        </p:nvSpPr>
        <p:spPr/>
        <p:txBody>
          <a:bodyPr/>
          <a:lstStyle/>
          <a:p>
            <a:r>
              <a:rPr sz="1100">
                <a:latin typeface="Avenir"/>
                <a:hlinkClick r:id="rId3"/>
              </a:rPr>
              <a:t>Link to requirements</a:t>
            </a:r>
          </a:p>
        </p:txBody>
      </p:sp>
    </p:spTree>
  </p:cSld>
  <p:clrMapOvr>
    <a:masterClrMapping/>
  </p:clrMapOvr>
</p:sld>
</file>

<file path=ppt/slides/slide9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Enable Power Users Folder Full access to Folders they Create</a:t>
            </a:r>
          </a:p>
        </p:txBody>
      </p:sp>
      <p:sp>
        <p:nvSpPr>
          <p:cNvPr id="3" name="Content Placeholder 2"/>
          <p:cNvSpPr>
            <a:spLocks noGrp="1"/>
          </p:cNvSpPr>
          <p:nvPr>
            <p:ph idx="1" sz="half"/>
          </p:nvPr>
        </p:nvSpPr>
        <p:spPr/>
        <p:txBody>
          <a:bodyPr/>
          <a:lstStyle/>
          <a:p>
            <a:pPr>
              <a:spcAft>
                <a:spcPts val="600"/>
              </a:spcAft>
            </a:pPr>
            <a:r>
              <a:rPr sz="1100" b="0" u="none">
                <a:latin typeface="Avenir"/>
              </a:rPr>
              <a:t>In order for a power user to have S&amp;G visibility, the power user must have Folder Full access to the individual folders to see issues and sensitive content in their S&amp;G instance.</a:t>
            </a:r>
          </a:p>
          <a:p>
            <a:pPr>
              <a:spcAft>
                <a:spcPts val="600"/>
              </a:spcAft>
            </a:pPr>
            <a:r>
              <a:rPr sz="1100" b="0" u="none">
                <a:latin typeface="Avenir"/>
              </a:rPr>
              <a:t>This feature would delegate Folder Full access to power users for any sub-folder(s) that they create where they have Folder Editor permissions in the parent folder.  This would mitigate having the Egnyte Admin user needing to do it on-demand at-request by the Power User and this also empowers the Power User from a CFS perspective to be able to have folder full access to the folders and content that they are creating and populating and as such the ability to delete any unintentionally created files in the folder that they currently only have Folder Editor privileges to.</a:t>
            </a:r>
          </a:p>
          <a:p>
            <a:pPr>
              <a:spcAft>
                <a:spcPts val="600"/>
              </a:spcAft>
            </a:pPr>
            <a:r>
              <a:rPr sz="1100" b="0" u="none">
                <a:latin typeface="Avenir"/>
              </a:rPr>
              <a:t>This feature would result in the following capabilities:</a:t>
            </a:r>
          </a:p>
          <a:p>
            <a:pPr>
              <a:spcAft>
                <a:spcPts val="600"/>
              </a:spcAft>
            </a:pPr>
            <a:r>
              <a:rPr sz="1100" b="0" u="none">
                <a:latin typeface="Avenir"/>
              </a:rPr>
              <a:t>1. Configuration to enable Folder Full access to Folder Editors for folder editor-created folders</a:t>
            </a:r>
          </a:p>
          <a:p>
            <a:pPr>
              <a:spcAft>
                <a:spcPts val="600"/>
              </a:spcAft>
            </a:pPr>
            <a:r>
              <a:rPr sz="1100" b="0" u="none">
                <a:latin typeface="Avenir"/>
              </a:rPr>
              <a:t>In Settings, Configuration - User Types &amp; Roles - under Power User - the following configuration should be enabled  -</a:t>
            </a:r>
          </a:p>
          <a:p>
            <a:pPr>
              <a:spcAft>
                <a:spcPts val="600"/>
              </a:spcAft>
            </a:pPr>
            <a:r>
              <a:rPr sz="1100" b="0" u="none">
                <a:latin typeface="Avenir"/>
              </a:rPr>
              <a:t>Configuration (</a:t>
            </a:r>
            <a:r>
              <a:rPr sz="1100" b="1" u="none">
                <a:latin typeface="Avenir"/>
              </a:rPr>
              <a:t>bolded values</a:t>
            </a:r>
            <a:r>
              <a:rPr sz="1100" b="0" u="none">
                <a:latin typeface="Avenir"/>
              </a:rPr>
              <a:t>are</a:t>
            </a:r>
            <a:r>
              <a:rPr sz="1100" b="1" u="none">
                <a:latin typeface="Avenir"/>
              </a:rPr>
              <a:t>default</a:t>
            </a:r>
            <a:r>
              <a:rPr sz="1100" b="0" u="none">
                <a:latin typeface="Avenir"/>
              </a:rPr>
              <a:t>):</a:t>
            </a:r>
          </a:p>
          <a:p>
            <a:pPr>
              <a:spcAft>
                <a:spcPts val="600"/>
              </a:spcAft>
            </a:pPr>
            <a:r>
              <a:rPr sz="1100" b="0" u="none">
                <a:latin typeface="Avenir"/>
              </a:rPr>
              <a:t>Option A: Delegated</a:t>
            </a:r>
            <a:r>
              <a:rPr sz="1100" b="1" u="none">
                <a:latin typeface="Avenir"/>
              </a:rPr>
              <a:t>Folder Full role</a:t>
            </a:r>
            <a:r>
              <a:rPr sz="1100" b="0" u="none">
                <a:latin typeface="Avenir"/>
              </a:rPr>
              <a:t>when creating a new folder  – Enabled</a:t>
            </a:r>
            <a:r>
              <a:rPr sz="1100" b="1" u="none">
                <a:latin typeface="Avenir"/>
              </a:rPr>
              <a:t>(True,</a:t>
            </a:r>
            <a:r>
              <a:rPr sz="1100" b="0" u="none">
                <a:latin typeface="Avenir"/>
              </a:rPr>
              <a:t>False**)**</a:t>
            </a:r>
          </a:p>
          <a:p>
            <a:pPr>
              <a:spcAft>
                <a:spcPts val="600"/>
              </a:spcAft>
            </a:pPr>
            <a:r>
              <a:rPr sz="1100" b="0" u="none">
                <a:latin typeface="Avenir"/>
              </a:rPr>
              <a:t>Option B: Delegated role when creating a new folder – Picklist: (</a:t>
            </a:r>
            <a:r>
              <a:rPr sz="1100" b="1" u="none">
                <a:latin typeface="Avenir"/>
              </a:rPr>
              <a:t>Folder Full</a:t>
            </a:r>
            <a:r>
              <a:rPr sz="1100" b="0" u="none">
                <a:latin typeface="Avenir"/>
              </a:rPr>
              <a:t>, Folder Owner, None)</a:t>
            </a:r>
          </a:p>
          <a:p>
            <a:pPr>
              <a:spcAft>
                <a:spcPts val="600"/>
              </a:spcAft>
            </a:pPr>
            <a:r>
              <a:rPr sz="1100" b="0" u="none">
                <a:latin typeface="Avenir"/>
              </a:rPr>
              <a:t>2. When the Value is True or Folder Full (depending on Option A or B) for this feature in Settings/Configuration/User Types&amp;Roles/Power User - then any new folder created by a Folder Editor will result in the permission promotion/escalation of the newly created folder for the folder editor who created the folder to Folder Full.</a:t>
            </a:r>
          </a:p>
          <a:p>
            <a:pPr>
              <a:spcAft>
                <a:spcPts val="600"/>
              </a:spcAft>
            </a:pPr>
            <a:r>
              <a:rPr sz="1100" b="0" u="none">
                <a:latin typeface="Avenir"/>
              </a:rPr>
              <a:t>3. This value will be default set to True or Folder Full (depending on Option A or B) for all domains upon release, as there should be minimal impact to existing workflows since the feature upon release will only impact newly created folders and not existing folders.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CFS-63434</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9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External Link Auto-Remediation (Milestone 3)</a:t>
            </a:r>
          </a:p>
        </p:txBody>
      </p:sp>
      <p:sp>
        <p:nvSpPr>
          <p:cNvPr id="3" name="Content Placeholder 2"/>
          <p:cNvSpPr>
            <a:spLocks noGrp="1"/>
          </p:cNvSpPr>
          <p:nvPr>
            <p:ph idx="1" sz="half"/>
          </p:nvPr>
        </p:nvSpPr>
        <p:spPr/>
        <p:txBody>
          <a:bodyPr/>
          <a:lstStyle/>
          <a:p>
            <a:pPr>
              <a:spcAft>
                <a:spcPts val="600"/>
              </a:spcAft>
            </a:pPr>
            <a:r>
              <a:rPr sz="1100" b="0" u="none">
                <a:latin typeface="Avenir"/>
              </a:rPr>
              <a:t>PLACEHOLDER</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DEL-44739</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9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CMMC Compliance</a:t>
            </a:r>
          </a:p>
        </p:txBody>
      </p:sp>
    </p:spTree>
  </p:cSld>
  <p:clrMapOvr>
    <a:masterClrMapping/>
  </p:clrMapOvr>
</p:sld>
</file>

<file path=ppt/slides/slide9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*.egnytegov.com domains support for SS devices</a:t>
            </a:r>
          </a:p>
        </p:txBody>
      </p:sp>
      <p:sp>
        <p:nvSpPr>
          <p:cNvPr id="3" name="Content Placeholder 2"/>
          <p:cNvSpPr>
            <a:spLocks noGrp="1"/>
          </p:cNvSpPr>
          <p:nvPr>
            <p:ph idx="1" sz="half"/>
          </p:nvPr>
        </p:nvSpPr>
        <p:spPr/>
        <p:txBody>
          <a:bodyPr/>
          <a:lstStyle/>
          <a:p>
            <a:pPr>
              <a:spcAft>
                <a:spcPts val="600"/>
              </a:spcAft>
            </a:pPr>
            <a:r>
              <a:rPr sz="1100" b="0" u="none">
                <a:latin typeface="Avenir"/>
              </a:rPr>
              <a:t>Currently SS devices does not take *.egnytegov.com as domains as its hardcoded to *.egnyte.com domains only.</a:t>
            </a:r>
          </a:p>
          <a:p>
            <a:pPr>
              <a:spcAft>
                <a:spcPts val="600"/>
              </a:spcAft>
            </a:pPr>
            <a:r>
              <a:rPr sz="1100" b="0" u="none">
                <a:latin typeface="Avenir"/>
              </a:rPr>
              <a:t>There is strong business need to support fedRAMP supported domains as more customers are opting for it and SS is the only device which is currently supported on public cloud from hybrid appliances.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TRB-8299</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9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Trust Center for CMMC Level 1</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CMMC Level 1 is a key compliance mandate for DoD contractors and sub-contractors. Proving CMMC Level 1 compliance ensures that DoD contractors and sub-contractors can participate in DoD RFPs. Compliance Managers are required to collect evidence (or artifacts) for all CMMC Level 1 controls. This is a time and resource intensive effort often leading to human errors, guess work, and rework. Compliance Managers greatly benefit if they had a mechanism to collect such evidence automatically and on a recurring schedule (to prove continuous compliance).</a:t>
            </a:r>
          </a:p>
          <a:p>
            <a:pPr>
              <a:spcAft>
                <a:spcPts val="600"/>
              </a:spcAft>
            </a:pPr>
            <a:r>
              <a:rPr sz="1100" b="1" u="none">
                <a:latin typeface="Avenir"/>
              </a:rPr>
              <a:t>User Story</a:t>
            </a:r>
          </a:p>
          <a:p>
            <a:pPr>
              <a:spcAft>
                <a:spcPts val="600"/>
              </a:spcAft>
            </a:pPr>
            <a:r>
              <a:rPr sz="1100" b="0" u="none">
                <a:latin typeface="Avenir"/>
              </a:rPr>
              <a:t>As a Compliance Manager, I want to collect evidence for CMMC Level 1 controls, so that I can be CMMC audit-ready.</a:t>
            </a:r>
          </a:p>
          <a:p>
            <a:pPr>
              <a:spcAft>
                <a:spcPts val="600"/>
              </a:spcAft>
            </a:pPr>
            <a:r>
              <a:rPr sz="1100" b="1" u="none">
                <a:latin typeface="Avenir"/>
              </a:rPr>
              <a:t>Feature Description</a:t>
            </a:r>
          </a:p>
          <a:p>
            <a:pPr>
              <a:spcAft>
                <a:spcPts val="600"/>
              </a:spcAft>
            </a:pPr>
            <a:r>
              <a:rPr sz="1100" b="0" u="none">
                <a:latin typeface="Avenir"/>
              </a:rPr>
              <a:t>This feature includes:</a:t>
            </a:r>
          </a:p>
          <a:p>
            <a:pPr/>
            <a:r>
              <a:rPr sz="1100" b="0" u="none">
                <a:latin typeface="Avenir"/>
              </a:rPr>
              <a:t>• Content pack for CMMC Level 1 (Control Number, Control Family, and Control Text)</a:t>
            </a:r>
          </a:p>
          <a:p>
            <a:pPr/>
            <a:r>
              <a:rPr sz="1100" b="0" u="none">
                <a:latin typeface="Avenir"/>
              </a:rPr>
              <a:t>• Mapping CMMC Level 1 controls to Egnyte capabilities</a:t>
            </a:r>
          </a:p>
          <a:p>
            <a:pPr/>
            <a:r>
              <a:rPr sz="1100" b="0" u="none">
                <a:latin typeface="Avenir"/>
              </a:rPr>
              <a:t>• Collecting evidence for CMMC Level 1 controls</a:t>
            </a:r>
          </a:p>
          <a:p>
            <a:pPr/>
            <a:r>
              <a:rPr sz="1100" b="0" u="none">
                <a:latin typeface="Avenir"/>
              </a:rPr>
              <a:t>• Integration into Trust Center landing page</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DEL-43244</a:t>
            </a:r>
          </a:p>
        </p:txBody>
      </p:sp>
      <p:sp>
        <p:nvSpPr>
          <p:cNvPr id="7" name="Text Placeholder 6"/>
          <p:cNvSpPr>
            <a:spLocks noGrp="1"/>
          </p:cNvSpPr>
          <p:nvPr>
            <p:ph type="body" idx="13" sz="quarter"/>
          </p:nvPr>
        </p:nvSpPr>
        <p:spPr/>
        <p:txBody>
          <a:bodyPr/>
          <a:lstStyle/>
          <a:p>
            <a:r>
              <a:rPr sz="1100">
                <a:latin typeface="Avenir"/>
                <a:hlinkClick r:id="rId5"/>
              </a:rPr>
              <a:t>Link to requirements</a:t>
            </a:r>
          </a:p>
        </p:txBody>
      </p:sp>
      <p:pic>
        <p:nvPicPr>
          <p:cNvPr id="8" name="Picture 7" descr="image.png"/>
          <p:cNvPicPr>
            <a:picLocks noChangeAspect="1"/>
          </p:cNvPicPr>
          <p:nvPr/>
        </p:nvPicPr>
        <p:blipFill>
          <a:blip r:embed="rId2"/>
          <a:stretch>
            <a:fillRect/>
          </a:stretch>
        </p:blipFill>
        <p:spPr>
          <a:xfrm>
            <a:off x="4641850" y="1640191"/>
            <a:ext cx="3873500" cy="1667756"/>
          </a:xfrm>
          <a:prstGeom prst="rect">
            <a:avLst/>
          </a:prstGeom>
        </p:spPr>
      </p:pic>
    </p:spTree>
  </p:cSld>
  <p:clrMapOvr>
    <a:masterClrMapping/>
  </p:clrMapOvr>
</p:sld>
</file>

<file path=ppt/slides/slide9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Trust Center for CMMC Level 2</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CMMC Level 2 is a key compliance mandate for DoD contractors and sub-contractors. Proving CMMC Level 2 compliance ensures that DoD contractors and sub-contractors can participate in DoD RFPs. Compliance Managers are required to collect evidence (or artifacts) for all CMMC Level 2 controls. This is a time and resource intensive effort often leading to human errors, guess work, and rework. Compliance Managers greatly benefit if they had a mechanism to collect such evidence automatically and on a recurring schedule (to prove continuous compliance).</a:t>
            </a:r>
          </a:p>
          <a:p>
            <a:pPr>
              <a:spcAft>
                <a:spcPts val="600"/>
              </a:spcAft>
            </a:pPr>
            <a:r>
              <a:rPr sz="1100" b="1" u="none">
                <a:latin typeface="Avenir"/>
              </a:rPr>
              <a:t>User Story</a:t>
            </a:r>
          </a:p>
          <a:p>
            <a:pPr>
              <a:spcAft>
                <a:spcPts val="600"/>
              </a:spcAft>
            </a:pPr>
            <a:r>
              <a:rPr sz="1100" b="0" u="none">
                <a:latin typeface="Avenir"/>
              </a:rPr>
              <a:t>As a Compliance Manager, I want to collect evidence for CMMC Level 2 controls, so that I can be CMMC audit-ready.</a:t>
            </a:r>
          </a:p>
          <a:p>
            <a:pPr>
              <a:spcAft>
                <a:spcPts val="600"/>
              </a:spcAft>
            </a:pPr>
            <a:r>
              <a:rPr sz="1100" b="1" u="none">
                <a:latin typeface="Avenir"/>
              </a:rPr>
              <a:t>Feature Description</a:t>
            </a:r>
          </a:p>
          <a:p>
            <a:pPr>
              <a:spcAft>
                <a:spcPts val="600"/>
              </a:spcAft>
            </a:pPr>
            <a:r>
              <a:rPr sz="1100" b="0" u="none">
                <a:latin typeface="Avenir"/>
              </a:rPr>
              <a:t>This feature includes:</a:t>
            </a:r>
          </a:p>
          <a:p>
            <a:pPr/>
            <a:r>
              <a:rPr sz="1100" b="0" u="none">
                <a:latin typeface="Avenir"/>
              </a:rPr>
              <a:t>• Content pack for CMMC Level 2 (Control Number, Control Family, and Control Text)</a:t>
            </a:r>
          </a:p>
          <a:p>
            <a:pPr/>
            <a:r>
              <a:rPr sz="1100" b="0" u="none">
                <a:latin typeface="Avenir"/>
              </a:rPr>
              <a:t>• Mapping CMMC Level 2 controls to Egnyte capabilities</a:t>
            </a:r>
          </a:p>
          <a:p>
            <a:pPr/>
            <a:r>
              <a:rPr sz="1100" b="0" u="none">
                <a:latin typeface="Avenir"/>
              </a:rPr>
              <a:t>• Collecting evidence for CMMC Level 2 controls</a:t>
            </a:r>
          </a:p>
          <a:p>
            <a:pPr/>
            <a:r>
              <a:rPr sz="1100" b="0" u="none">
                <a:latin typeface="Avenir"/>
              </a:rPr>
              <a:t>• Integration into Trust Center landing page</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DEL-44555</a:t>
            </a:r>
          </a:p>
        </p:txBody>
      </p:sp>
      <p:sp>
        <p:nvSpPr>
          <p:cNvPr id="7" name="Text Placeholder 6"/>
          <p:cNvSpPr>
            <a:spLocks noGrp="1"/>
          </p:cNvSpPr>
          <p:nvPr>
            <p:ph type="body" idx="13" sz="quarter"/>
          </p:nvPr>
        </p:nvSpPr>
        <p:spPr/>
        <p:txBody>
          <a:bodyPr/>
          <a:lstStyle/>
          <a:p>
            <a:r>
              <a:rPr sz="1100">
                <a:latin typeface="Avenir"/>
                <a:hlinkClick r:id="rId5"/>
              </a:rPr>
              <a:t>Link to requirements</a:t>
            </a:r>
          </a:p>
        </p:txBody>
      </p:sp>
      <p:pic>
        <p:nvPicPr>
          <p:cNvPr id="8" name="Picture 7" descr="image.png"/>
          <p:cNvPicPr>
            <a:picLocks noChangeAspect="1"/>
          </p:cNvPicPr>
          <p:nvPr/>
        </p:nvPicPr>
        <p:blipFill>
          <a:blip r:embed="rId2"/>
          <a:stretch>
            <a:fillRect/>
          </a:stretch>
        </p:blipFill>
        <p:spPr>
          <a:xfrm>
            <a:off x="4641850" y="1086300"/>
            <a:ext cx="3873500" cy="2775537"/>
          </a:xfrm>
          <a:prstGeom prst="rect">
            <a:avLst/>
          </a:prstGeom>
        </p:spPr>
      </p:pic>
    </p:spTree>
  </p:cSld>
  <p:clrMapOvr>
    <a:masterClrMapping/>
  </p:clrMapOvr>
</p:sld>
</file>

<file path=ppt/slides/slide9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egnytegov Support for Smart Cache</a:t>
            </a:r>
          </a:p>
        </p:txBody>
      </p:sp>
      <p:sp>
        <p:nvSpPr>
          <p:cNvPr id="3" name="Content Placeholder 2"/>
          <p:cNvSpPr>
            <a:spLocks noGrp="1"/>
          </p:cNvSpPr>
          <p:nvPr>
            <p:ph idx="1" sz="half"/>
          </p:nvPr>
        </p:nvSpPr>
        <p:spPr/>
        <p:txBody>
          <a:bodyPr/>
          <a:lstStyle/>
          <a:p>
            <a:pPr>
              <a:spcAft>
                <a:spcPts val="600"/>
              </a:spcAft>
            </a:pPr>
            <a:r>
              <a:rPr sz="1100" b="0" u="none">
                <a:latin typeface="Avenir"/>
              </a:rPr>
              <a:t>What is the problem?</a:t>
            </a:r>
          </a:p>
          <a:p>
            <a:pPr>
              <a:spcAft>
                <a:spcPts val="600"/>
              </a:spcAft>
            </a:pPr>
            <a:r>
              <a:rPr sz="1100" b="0" u="none">
                <a:latin typeface="Avenir"/>
              </a:rPr>
              <a:t>CMMC customers want to deploy Smart Cache in an egnytegov.com domain</a:t>
            </a:r>
          </a:p>
          <a:p>
            <a:pPr>
              <a:spcAft>
                <a:spcPts val="600"/>
              </a:spcAft>
            </a:pPr>
            <a:r>
              <a:rPr sz="1100" b="0" u="none">
                <a:latin typeface="Avenir"/>
              </a:rPr>
              <a:t>How do we solve it?</a:t>
            </a:r>
          </a:p>
          <a:p>
            <a:pPr>
              <a:spcAft>
                <a:spcPts val="600"/>
              </a:spcAft>
            </a:pPr>
            <a:r>
              <a:rPr sz="1100" b="0" u="none">
                <a:latin typeface="Avenir"/>
              </a:rPr>
              <a:t>We need to ensure Smart Cache can register with a *.egnytegov.com domain and is on par in terms of functionality and performance with a Smart Cache on egnyte.com domain</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9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Introduce Gen 4 Plans</a:t>
            </a:r>
          </a:p>
        </p:txBody>
      </p:sp>
    </p:spTree>
  </p:cSld>
  <p:clrMapOvr>
    <a:masterClrMapping/>
  </p:clrMapOvr>
</p:sld>
</file>

<file path=ppt/slides/slide9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Gen 4 Launch - Trial Registration Pages</a:t>
            </a:r>
          </a:p>
        </p:txBody>
      </p:sp>
      <p:sp>
        <p:nvSpPr>
          <p:cNvPr id="3" name="Content Placeholder 2"/>
          <p:cNvSpPr>
            <a:spLocks noGrp="1"/>
          </p:cNvSpPr>
          <p:nvPr>
            <p:ph idx="1" sz="half"/>
          </p:nvPr>
        </p:nvSpPr>
        <p:spPr/>
        <p:txBody>
          <a:bodyPr/>
          <a:lstStyle/>
          <a:p>
            <a:pPr>
              <a:spcAft>
                <a:spcPts val="600"/>
              </a:spcAft>
            </a:pPr>
            <a:r>
              <a:rPr sz="1100" b="1" u="none">
                <a:latin typeface="Avenir"/>
              </a:rPr>
              <a:t>Problem:</a:t>
            </a:r>
          </a:p>
          <a:p>
            <a:pPr>
              <a:spcAft>
                <a:spcPts val="600"/>
              </a:spcAft>
            </a:pPr>
            <a:r>
              <a:rPr sz="1100" b="0" u="none">
                <a:latin typeface="Avenir"/>
              </a:rPr>
              <a:t>The trial registration pages must be updated to support Gen 4 plans (Starter, Essentials, Elite). Without this, we can’t launch them as the default on the website or enable free trials.</a:t>
            </a:r>
          </a:p>
          <a:p>
            <a:pPr>
              <a:spcAft>
                <a:spcPts val="600"/>
              </a:spcAft>
            </a:pPr>
            <a:r>
              <a:rPr sz="1100" b="1" u="none">
                <a:latin typeface="Avenir"/>
              </a:rPr>
              <a:t>User Story:</a:t>
            </a:r>
          </a:p>
          <a:p>
            <a:pPr>
              <a:spcAft>
                <a:spcPts val="600"/>
              </a:spcAft>
            </a:pPr>
            <a:r>
              <a:rPr sz="1100" b="0" u="none">
                <a:latin typeface="Avenir"/>
              </a:rPr>
              <a:t>As a prospect, I want a straightforward and easy way to start a free trial so I can evaluate the features and benefits of Egnyte’s new plans.</a:t>
            </a:r>
          </a:p>
          <a:p>
            <a:pPr>
              <a:spcAft>
                <a:spcPts val="600"/>
              </a:spcAft>
            </a:pPr>
            <a:r>
              <a:rPr sz="1100" b="1" u="none">
                <a:latin typeface="Avenir"/>
              </a:rPr>
              <a:t>Description:</a:t>
            </a:r>
          </a:p>
          <a:p>
            <a:pPr>
              <a:spcAft>
                <a:spcPts val="600"/>
              </a:spcAft>
            </a:pPr>
            <a:r>
              <a:rPr sz="1100" b="0" u="none">
                <a:latin typeface="Avenir"/>
              </a:rPr>
              <a:t>Update the registration pages with the latest features and trial inclusions to provide prospects with a seamless experience and make it easier to convert them into paying customers.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APPS-12215</a:t>
            </a:r>
          </a:p>
        </p:txBody>
      </p:sp>
      <p:sp>
        <p:nvSpPr>
          <p:cNvPr id="7" name="Text Placeholder 6"/>
          <p:cNvSpPr>
            <a:spLocks noGrp="1"/>
          </p:cNvSpPr>
          <p:nvPr>
            <p:ph type="body" idx="13" sz="quarter"/>
          </p:nvPr>
        </p:nvSpPr>
        <p:spPr/>
        <p:txBody>
          <a:bodyPr/>
          <a:lstStyle/>
          <a:p>
            <a:r>
              <a:rPr sz="1100">
                <a:latin typeface="Avenir"/>
                <a:hlinkClick r:id="rId5"/>
              </a:rPr>
              <a:t>Link to requirements</a:t>
            </a:r>
          </a:p>
        </p:txBody>
      </p:sp>
      <p:pic>
        <p:nvPicPr>
          <p:cNvPr id="8" name="Picture 7" descr="image.png"/>
          <p:cNvPicPr>
            <a:picLocks noChangeAspect="1"/>
          </p:cNvPicPr>
          <p:nvPr/>
        </p:nvPicPr>
        <p:blipFill>
          <a:blip r:embed="rId2"/>
          <a:stretch>
            <a:fillRect/>
          </a:stretch>
        </p:blipFill>
        <p:spPr>
          <a:xfrm>
            <a:off x="4879832" y="726519"/>
            <a:ext cx="3397535" cy="3495100"/>
          </a:xfrm>
          <a:prstGeom prst="rect">
            <a:avLst/>
          </a:prstGeom>
        </p:spPr>
      </p:pic>
    </p:spTree>
  </p:cSld>
  <p:clrMapOvr>
    <a:masterClrMapping/>
  </p:clrMapOvr>
</p:sld>
</file>

<file path=ppt/theme/theme1.xml><?xml version="1.0" encoding="utf-8"?>
<a:theme xmlns:a="http://schemas.openxmlformats.org/drawingml/2006/main" name="Blank Master">
  <a:themeElements>
    <a:clrScheme name="2023 Brand Guidelines">
      <a:dk1>
        <a:srgbClr val="0CC5B9"/>
      </a:dk1>
      <a:lt1>
        <a:srgbClr val="F7F9FC"/>
      </a:lt1>
      <a:dk2>
        <a:srgbClr val="132549"/>
      </a:dk2>
      <a:lt2>
        <a:srgbClr val="FFFFFF"/>
      </a:lt2>
      <a:accent1>
        <a:srgbClr val="6E49FE"/>
      </a:accent1>
      <a:accent2>
        <a:srgbClr val="01529A"/>
      </a:accent2>
      <a:accent3>
        <a:srgbClr val="19FEF0"/>
      </a:accent3>
      <a:accent4>
        <a:srgbClr val="3C71E9"/>
      </a:accent4>
      <a:accent5>
        <a:srgbClr val="047ABD"/>
      </a:accent5>
      <a:accent6>
        <a:srgbClr val="34364E"/>
      </a:accent6>
      <a:hlink>
        <a:srgbClr val="6E49FE"/>
      </a:hlink>
      <a:folHlink>
        <a:srgbClr val="01529A"/>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1540</TotalTime>
  <Words>0</Words>
  <Application>Microsoft Macintosh PowerPoint</Application>
  <PresentationFormat>On-screen Show (16:9)</PresentationFormat>
  <Paragraphs>0</Paragraphs>
  <Slides>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0</vt:i4>
      </vt:variant>
    </vt:vector>
  </HeadingPairs>
  <TitlesOfParts>
    <vt:vector size="6" baseType="lpstr">
      <vt:lpstr>Arial</vt:lpstr>
      <vt:lpstr>Avenir Black</vt:lpstr>
      <vt:lpstr>Avenir Book</vt:lpstr>
      <vt:lpstr>Calibri</vt:lpstr>
      <vt:lpstr>Roboto Light</vt:lpstr>
      <vt:lpstr>Blank Master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Christina Dao</dc:creator>
  <cp:lastModifiedBy>Dave Soetanto</cp:lastModifiedBy>
  <cp:revision>37</cp:revision>
  <dcterms:created xsi:type="dcterms:W3CDTF">2023-12-27T19:29:24Z</dcterms:created>
  <dcterms:modified xsi:type="dcterms:W3CDTF">2025-04-08T20:23:14Z</dcterms:modified>
</cp:coreProperties>
</file>